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556" r:id="rId4"/>
    <p:sldId id="566" r:id="rId5"/>
    <p:sldId id="568" r:id="rId6"/>
    <p:sldId id="558" r:id="rId7"/>
    <p:sldId id="559" r:id="rId8"/>
    <p:sldId id="560" r:id="rId9"/>
    <p:sldId id="561" r:id="rId10"/>
    <p:sldId id="569" r:id="rId11"/>
    <p:sldId id="564" r:id="rId12"/>
    <p:sldId id="567" r:id="rId13"/>
    <p:sldId id="565" r:id="rId14"/>
    <p:sldId id="562" r:id="rId15"/>
    <p:sldId id="563" r:id="rId16"/>
    <p:sldId id="575" r:id="rId17"/>
    <p:sldId id="570" r:id="rId18"/>
    <p:sldId id="584" r:id="rId19"/>
    <p:sldId id="585" r:id="rId20"/>
    <p:sldId id="576" r:id="rId21"/>
    <p:sldId id="573" r:id="rId22"/>
    <p:sldId id="574" r:id="rId23"/>
    <p:sldId id="571" r:id="rId24"/>
    <p:sldId id="579" r:id="rId25"/>
    <p:sldId id="580" r:id="rId26"/>
    <p:sldId id="581" r:id="rId27"/>
    <p:sldId id="583" r:id="rId28"/>
    <p:sldId id="582" r:id="rId29"/>
    <p:sldId id="57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252" autoAdjust="0"/>
  </p:normalViewPr>
  <p:slideViewPr>
    <p:cSldViewPr snapToGrid="0">
      <p:cViewPr varScale="1">
        <p:scale>
          <a:sx n="102" d="100"/>
          <a:sy n="102" d="100"/>
        </p:scale>
        <p:origin x="9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1A6C98-ACF1-4352-88C3-A2C87746BFBE}" type="datetimeFigureOut">
              <a:rPr lang="en-US" smtClean="0"/>
              <a:t>9/24/2025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953212-975E-4F34-8D29-29819215A4F4}" type="slidenum">
              <a:rPr lang="en-US" smtClean="0"/>
              <a:t>‹#›</a:t>
            </a:fld>
            <a:endParaRPr lang="en-US"/>
          </a:p>
        </p:txBody>
      </p:sp>
    </p:spTree>
    <p:extLst>
      <p:ext uri="{BB962C8B-B14F-4D97-AF65-F5344CB8AC3E}">
        <p14:creationId xmlns:p14="http://schemas.microsoft.com/office/powerpoint/2010/main" val="938331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5</a:t>
            </a:fld>
            <a:endParaRPr lang="en-US"/>
          </a:p>
        </p:txBody>
      </p:sp>
    </p:spTree>
    <p:extLst>
      <p:ext uri="{BB962C8B-B14F-4D97-AF65-F5344CB8AC3E}">
        <p14:creationId xmlns:p14="http://schemas.microsoft.com/office/powerpoint/2010/main" val="3829487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(6)+pol2(9)+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 300, 480);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a:t>
            </a:r>
            <a:r>
              <a:rPr lang="en-US" sz="1200" b="0" kern="1200" dirty="0" err="1">
                <a:solidFill>
                  <a:schemeClr val="tx1"/>
                </a:solidFill>
                <a:effectLst/>
                <a:latin typeface="+mn-lt"/>
                <a:ea typeface="+mn-ea"/>
                <a:cs typeface="+mn-cs"/>
              </a:rPr>
              <a:t>cout</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endl</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500);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338);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1.05);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4000);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352);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1);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550);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463);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0.80);</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1326);</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-1.428);</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419);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0.675132);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total-&gt;SetParLimits(2,0.6,1.1);</a:t>
            </a:r>
          </a:p>
          <a:p>
            <a:r>
              <a:rPr lang="en-US" sz="1200" b="0" kern="1200" dirty="0">
                <a:solidFill>
                  <a:schemeClr val="tx1"/>
                </a:solidFill>
                <a:effectLst/>
                <a:latin typeface="+mn-lt"/>
                <a:ea typeface="+mn-ea"/>
                <a:cs typeface="+mn-cs"/>
              </a:rPr>
              <a:t>        total-&gt;SetParLimits(5,0.6,1.1);</a:t>
            </a:r>
          </a:p>
          <a:p>
            <a:r>
              <a:rPr lang="en-US" sz="1200" b="0" kern="1200" dirty="0">
                <a:solidFill>
                  <a:schemeClr val="tx1"/>
                </a:solidFill>
                <a:effectLst/>
                <a:latin typeface="+mn-lt"/>
                <a:ea typeface="+mn-ea"/>
                <a:cs typeface="+mn-cs"/>
              </a:rPr>
              <a:t>        total-&gt;SetParLimits(7,460,466);</a:t>
            </a:r>
          </a:p>
          <a:p>
            <a:r>
              <a:rPr lang="en-US" sz="1200" b="0" kern="1200" dirty="0">
                <a:solidFill>
                  <a:schemeClr val="tx1"/>
                </a:solidFill>
                <a:effectLst/>
                <a:latin typeface="+mn-lt"/>
                <a:ea typeface="+mn-ea"/>
                <a:cs typeface="+mn-cs"/>
              </a:rPr>
              <a:t>        total-&gt;SetParLimits(8,0.6,1.1);</a:t>
            </a:r>
          </a:p>
          <a:p>
            <a:r>
              <a:rPr lang="en-US" sz="1200" b="0" kern="1200" dirty="0">
                <a:solidFill>
                  <a:schemeClr val="tx1"/>
                </a:solidFill>
                <a:effectLst/>
                <a:latin typeface="+mn-lt"/>
                <a:ea typeface="+mn-ea"/>
                <a:cs typeface="+mn-cs"/>
              </a:rPr>
              <a:t>        total-&gt;SetParLimits(14,0.675132,0.675132);</a:t>
            </a:r>
          </a:p>
          <a:p>
            <a:r>
              <a:rPr lang="en-US" sz="1200" b="0" kern="1200" dirty="0">
                <a:solidFill>
                  <a:schemeClr val="tx1"/>
                </a:solidFill>
                <a:effectLst/>
                <a:latin typeface="+mn-lt"/>
                <a:ea typeface="+mn-ea"/>
                <a:cs typeface="+mn-cs"/>
              </a:rPr>
              <a:t>        total-&gt;SetParLimits(13,419,421);</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6</a:t>
            </a:fld>
            <a:endParaRPr lang="en-US"/>
          </a:p>
        </p:txBody>
      </p:sp>
    </p:spTree>
    <p:extLst>
      <p:ext uri="{BB962C8B-B14F-4D97-AF65-F5344CB8AC3E}">
        <p14:creationId xmlns:p14="http://schemas.microsoft.com/office/powerpoint/2010/main" val="2493570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(6)+pol2(9)+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(15)", 300, 480);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a:t>
            </a:r>
            <a:r>
              <a:rPr lang="en-US" sz="1200" b="0" kern="1200" dirty="0" err="1">
                <a:solidFill>
                  <a:schemeClr val="tx1"/>
                </a:solidFill>
                <a:effectLst/>
                <a:latin typeface="+mn-lt"/>
                <a:ea typeface="+mn-ea"/>
                <a:cs typeface="+mn-cs"/>
              </a:rPr>
              <a:t>cout</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endl</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500);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338);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1.05);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4000);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352);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1);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550);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463);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0.80);</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1326);</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-1.428);</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419);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0.675132); // sigma</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5</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(15, 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(16, 359.5);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(17, 0.653629);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total-&gt;SetParLimits(2,0.6,1.1);</a:t>
            </a:r>
          </a:p>
          <a:p>
            <a:r>
              <a:rPr lang="en-US" sz="1200" b="0" kern="1200" dirty="0">
                <a:solidFill>
                  <a:schemeClr val="tx1"/>
                </a:solidFill>
                <a:effectLst/>
                <a:latin typeface="+mn-lt"/>
                <a:ea typeface="+mn-ea"/>
                <a:cs typeface="+mn-cs"/>
              </a:rPr>
              <a:t>        total-&gt;SetParLimits(5,0.6,1.1);</a:t>
            </a:r>
          </a:p>
          <a:p>
            <a:r>
              <a:rPr lang="en-US" sz="1200" b="0" kern="1200" dirty="0">
                <a:solidFill>
                  <a:schemeClr val="tx1"/>
                </a:solidFill>
                <a:effectLst/>
                <a:latin typeface="+mn-lt"/>
                <a:ea typeface="+mn-ea"/>
                <a:cs typeface="+mn-cs"/>
              </a:rPr>
              <a:t>        total-&gt;SetParLimits(7,460,466);</a:t>
            </a:r>
          </a:p>
          <a:p>
            <a:r>
              <a:rPr lang="en-US" sz="1200" b="0" kern="1200" dirty="0">
                <a:solidFill>
                  <a:schemeClr val="tx1"/>
                </a:solidFill>
                <a:effectLst/>
                <a:latin typeface="+mn-lt"/>
                <a:ea typeface="+mn-ea"/>
                <a:cs typeface="+mn-cs"/>
              </a:rPr>
              <a:t>        total-&gt;SetParLimits(8,0.6,1.1);</a:t>
            </a:r>
          </a:p>
          <a:p>
            <a:r>
              <a:rPr lang="en-US" sz="1200" b="0" kern="1200" dirty="0">
                <a:solidFill>
                  <a:schemeClr val="tx1"/>
                </a:solidFill>
                <a:effectLst/>
                <a:latin typeface="+mn-lt"/>
                <a:ea typeface="+mn-ea"/>
                <a:cs typeface="+mn-cs"/>
              </a:rPr>
              <a:t>        total-&gt;SetParLimits(13,419,421);</a:t>
            </a:r>
          </a:p>
          <a:p>
            <a:r>
              <a:rPr lang="en-US" sz="1200" b="0" kern="1200" dirty="0">
                <a:solidFill>
                  <a:schemeClr val="tx1"/>
                </a:solidFill>
                <a:effectLst/>
                <a:latin typeface="+mn-lt"/>
                <a:ea typeface="+mn-ea"/>
                <a:cs typeface="+mn-cs"/>
              </a:rPr>
              <a:t>        total-&gt;SetParLimits(14,0.675132,0.675132);</a:t>
            </a:r>
          </a:p>
          <a:p>
            <a:r>
              <a:rPr lang="en-US" sz="1200" b="0" kern="1200" dirty="0">
                <a:solidFill>
                  <a:schemeClr val="tx1"/>
                </a:solidFill>
                <a:effectLst/>
                <a:latin typeface="+mn-lt"/>
                <a:ea typeface="+mn-ea"/>
                <a:cs typeface="+mn-cs"/>
              </a:rPr>
              <a:t>        total-&gt;SetParLimits(16,359.7,360.4);</a:t>
            </a:r>
          </a:p>
          <a:p>
            <a:r>
              <a:rPr lang="en-US" sz="1200" b="0" kern="1200" dirty="0">
                <a:solidFill>
                  <a:schemeClr val="tx1"/>
                </a:solidFill>
                <a:effectLst/>
                <a:latin typeface="+mn-lt"/>
                <a:ea typeface="+mn-ea"/>
                <a:cs typeface="+mn-cs"/>
              </a:rPr>
              <a:t>        total-&gt;SetParLimits(17,0.653629,0.653629);</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7</a:t>
            </a:fld>
            <a:endParaRPr lang="en-US"/>
          </a:p>
        </p:txBody>
      </p:sp>
    </p:spTree>
    <p:extLst>
      <p:ext uri="{BB962C8B-B14F-4D97-AF65-F5344CB8AC3E}">
        <p14:creationId xmlns:p14="http://schemas.microsoft.com/office/powerpoint/2010/main" val="2590763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(6)+pol2(9)+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 180, 255);</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a:t>
            </a:r>
            <a:r>
              <a:rPr lang="en-US" sz="1200" b="0" kern="1200" dirty="0" err="1">
                <a:solidFill>
                  <a:schemeClr val="tx1"/>
                </a:solidFill>
                <a:effectLst/>
                <a:latin typeface="+mn-lt"/>
                <a:ea typeface="+mn-ea"/>
                <a:cs typeface="+mn-cs"/>
              </a:rPr>
              <a:t>cout</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&lt;&lt; </a:t>
            </a:r>
            <a:r>
              <a:rPr lang="en-US" sz="1200" b="0" kern="1200" dirty="0" err="1">
                <a:solidFill>
                  <a:schemeClr val="tx1"/>
                </a:solidFill>
                <a:effectLst/>
                <a:latin typeface="+mn-lt"/>
                <a:ea typeface="+mn-ea"/>
                <a:cs typeface="+mn-cs"/>
              </a:rPr>
              <a:t>endl</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700);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186);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1.05);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3000);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238.6);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0.6);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800);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242);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0.60);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7000);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-1.428);</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223.9);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0.59599);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total-&gt;SetParLimits(2,0.4,1.1);</a:t>
            </a:r>
          </a:p>
          <a:p>
            <a:r>
              <a:rPr lang="en-US" sz="1200" b="0" kern="1200" dirty="0">
                <a:solidFill>
                  <a:schemeClr val="tx1"/>
                </a:solidFill>
                <a:effectLst/>
                <a:latin typeface="+mn-lt"/>
                <a:ea typeface="+mn-ea"/>
                <a:cs typeface="+mn-cs"/>
              </a:rPr>
              <a:t>        total-&gt;SetParLimits(5,0.4,1.1);</a:t>
            </a:r>
          </a:p>
          <a:p>
            <a:r>
              <a:rPr lang="en-US" sz="1200" b="0" kern="1200" dirty="0">
                <a:solidFill>
                  <a:schemeClr val="tx1"/>
                </a:solidFill>
                <a:effectLst/>
                <a:latin typeface="+mn-lt"/>
                <a:ea typeface="+mn-ea"/>
                <a:cs typeface="+mn-cs"/>
              </a:rPr>
              <a:t>        total-&gt;SetParLimits(7,242,243);</a:t>
            </a:r>
          </a:p>
          <a:p>
            <a:r>
              <a:rPr lang="en-US" sz="1200" b="0" kern="1200" dirty="0">
                <a:solidFill>
                  <a:schemeClr val="tx1"/>
                </a:solidFill>
                <a:effectLst/>
                <a:latin typeface="+mn-lt"/>
                <a:ea typeface="+mn-ea"/>
                <a:cs typeface="+mn-cs"/>
              </a:rPr>
              <a:t>        total-&gt;SetParLimits(8,0.4,1.1);</a:t>
            </a:r>
          </a:p>
          <a:p>
            <a:r>
              <a:rPr lang="en-US" sz="1200" b="0" kern="1200" dirty="0">
                <a:solidFill>
                  <a:schemeClr val="tx1"/>
                </a:solidFill>
                <a:effectLst/>
                <a:latin typeface="+mn-lt"/>
                <a:ea typeface="+mn-ea"/>
                <a:cs typeface="+mn-cs"/>
              </a:rPr>
              <a:t>        total-&gt;SetParLimits(13,223,224.8);</a:t>
            </a:r>
          </a:p>
          <a:p>
            <a:r>
              <a:rPr lang="en-US" sz="1200" b="0" kern="1200" dirty="0">
                <a:solidFill>
                  <a:schemeClr val="tx1"/>
                </a:solidFill>
                <a:effectLst/>
                <a:latin typeface="+mn-lt"/>
                <a:ea typeface="+mn-ea"/>
                <a:cs typeface="+mn-cs"/>
              </a:rPr>
              <a:t>        total-&gt;SetParLimits(14,0.59599,0.59599);</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8</a:t>
            </a:fld>
            <a:endParaRPr lang="en-US"/>
          </a:p>
        </p:txBody>
      </p:sp>
    </p:spTree>
    <p:extLst>
      <p:ext uri="{BB962C8B-B14F-4D97-AF65-F5344CB8AC3E}">
        <p14:creationId xmlns:p14="http://schemas.microsoft.com/office/powerpoint/2010/main" val="4144064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(12)+pol2(15)+</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(18)", 790, 880);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268);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795.8);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0.82); // sigma</a:t>
            </a:r>
          </a:p>
          <a:p>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413);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861);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0.75); // sigma</a:t>
            </a:r>
          </a:p>
          <a:p>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300);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831);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0.80);</a:t>
            </a:r>
          </a:p>
          <a:p>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(15, 4190);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(16, -1.228);</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200);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836);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(11, 0.6); // sigma</a:t>
            </a:r>
          </a:p>
          <a:p>
            <a:r>
              <a:rPr lang="en-US" sz="1200" b="0" kern="1200" dirty="0">
                <a:solidFill>
                  <a:schemeClr val="tx1"/>
                </a:solidFill>
                <a:effectLst/>
                <a:latin typeface="+mn-lt"/>
                <a:ea typeface="+mn-ea"/>
                <a:cs typeface="+mn-cs"/>
              </a:rPr>
              <a:t>        // For Gaussian 5</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840);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0.653629); // sigma</a:t>
            </a:r>
          </a:p>
          <a:p>
            <a:r>
              <a:rPr lang="en-US" sz="1200" b="0" kern="1200" dirty="0">
                <a:solidFill>
                  <a:schemeClr val="tx1"/>
                </a:solidFill>
                <a:effectLst/>
                <a:latin typeface="+mn-lt"/>
                <a:ea typeface="+mn-ea"/>
                <a:cs typeface="+mn-cs"/>
              </a:rPr>
              <a:t>        // For Gaussian 6 (of interest)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(18,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(19, 806.2);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(20, 0.653629); // sigma</a:t>
            </a:r>
          </a:p>
          <a:p>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 total-&gt;SetParLimits(2,0.4,1.1);</a:t>
            </a:r>
          </a:p>
          <a:p>
            <a:r>
              <a:rPr lang="en-US" sz="1200" b="0" kern="1200" dirty="0">
                <a:solidFill>
                  <a:schemeClr val="tx1"/>
                </a:solidFill>
                <a:effectLst/>
                <a:latin typeface="+mn-lt"/>
                <a:ea typeface="+mn-ea"/>
                <a:cs typeface="+mn-cs"/>
              </a:rPr>
              <a:t>        // total-&gt;SetParLimits(5,0.4,1.1);</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Means</a:t>
            </a:r>
          </a:p>
          <a:p>
            <a:r>
              <a:rPr lang="en-US" sz="1200" b="0" kern="1200" dirty="0">
                <a:solidFill>
                  <a:schemeClr val="tx1"/>
                </a:solidFill>
                <a:effectLst/>
                <a:latin typeface="+mn-lt"/>
                <a:ea typeface="+mn-ea"/>
                <a:cs typeface="+mn-cs"/>
              </a:rPr>
              <a:t>        total-&gt;SetParLimits(1,794,798);</a:t>
            </a:r>
          </a:p>
          <a:p>
            <a:r>
              <a:rPr lang="en-US" sz="1200" b="0" kern="1200" dirty="0">
                <a:solidFill>
                  <a:schemeClr val="tx1"/>
                </a:solidFill>
                <a:effectLst/>
                <a:latin typeface="+mn-lt"/>
                <a:ea typeface="+mn-ea"/>
                <a:cs typeface="+mn-cs"/>
              </a:rPr>
              <a:t>        total-&gt;SetParLimits(4,859,863);</a:t>
            </a:r>
          </a:p>
          <a:p>
            <a:r>
              <a:rPr lang="en-US" sz="1200" b="0" kern="1200" dirty="0">
                <a:solidFill>
                  <a:schemeClr val="tx1"/>
                </a:solidFill>
                <a:effectLst/>
                <a:latin typeface="+mn-lt"/>
                <a:ea typeface="+mn-ea"/>
                <a:cs typeface="+mn-cs"/>
              </a:rPr>
              <a:t>        total-&gt;SetParLimits(7,827,833);</a:t>
            </a:r>
          </a:p>
          <a:p>
            <a:r>
              <a:rPr lang="en-US" sz="1200" b="0" kern="1200" dirty="0">
                <a:solidFill>
                  <a:schemeClr val="tx1"/>
                </a:solidFill>
                <a:effectLst/>
                <a:latin typeface="+mn-lt"/>
                <a:ea typeface="+mn-ea"/>
                <a:cs typeface="+mn-cs"/>
              </a:rPr>
              <a:t>        total-&gt;SetParLimits(10,835,837);</a:t>
            </a:r>
          </a:p>
          <a:p>
            <a:r>
              <a:rPr lang="en-US" sz="1200" b="0" kern="1200" dirty="0">
                <a:solidFill>
                  <a:schemeClr val="tx1"/>
                </a:solidFill>
                <a:effectLst/>
                <a:latin typeface="+mn-lt"/>
                <a:ea typeface="+mn-ea"/>
                <a:cs typeface="+mn-cs"/>
              </a:rPr>
              <a:t>        total-&gt;SetParLimits(13,838,842);</a:t>
            </a:r>
          </a:p>
          <a:p>
            <a:r>
              <a:rPr lang="en-US" sz="1200" b="0" kern="1200" dirty="0">
                <a:solidFill>
                  <a:schemeClr val="tx1"/>
                </a:solidFill>
                <a:effectLst/>
                <a:latin typeface="+mn-lt"/>
                <a:ea typeface="+mn-ea"/>
                <a:cs typeface="+mn-cs"/>
              </a:rPr>
              <a:t>        total-&gt;SetParLimits(19,805,807);</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Sigmas</a:t>
            </a:r>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        total-&gt;SetParLimits(2,0.75,0.90);</a:t>
            </a:r>
          </a:p>
          <a:p>
            <a:r>
              <a:rPr lang="en-US" sz="1200" b="0" kern="1200" dirty="0">
                <a:solidFill>
                  <a:schemeClr val="tx1"/>
                </a:solidFill>
                <a:effectLst/>
                <a:latin typeface="+mn-lt"/>
                <a:ea typeface="+mn-ea"/>
                <a:cs typeface="+mn-cs"/>
              </a:rPr>
              <a:t>        total-&gt;SetParLimits(5,0.75,0.90);</a:t>
            </a:r>
          </a:p>
          <a:p>
            <a:r>
              <a:rPr lang="en-US" sz="1200" b="0" kern="1200" dirty="0">
                <a:solidFill>
                  <a:schemeClr val="tx1"/>
                </a:solidFill>
                <a:effectLst/>
                <a:latin typeface="+mn-lt"/>
                <a:ea typeface="+mn-ea"/>
                <a:cs typeface="+mn-cs"/>
              </a:rPr>
              <a:t>        total-&gt;SetParLimits(8,0.75,0.90);</a:t>
            </a:r>
          </a:p>
          <a:p>
            <a:r>
              <a:rPr lang="en-US" sz="1200" b="0" kern="1200" dirty="0">
                <a:solidFill>
                  <a:schemeClr val="tx1"/>
                </a:solidFill>
                <a:effectLst/>
                <a:latin typeface="+mn-lt"/>
                <a:ea typeface="+mn-ea"/>
                <a:cs typeface="+mn-cs"/>
              </a:rPr>
              <a:t>        total-&gt;SetParLimits(11,0.6,0.90);</a:t>
            </a:r>
          </a:p>
          <a:p>
            <a:r>
              <a:rPr lang="en-US" sz="1200" b="0" kern="1200" dirty="0">
                <a:solidFill>
                  <a:schemeClr val="tx1"/>
                </a:solidFill>
                <a:effectLst/>
                <a:latin typeface="+mn-lt"/>
                <a:ea typeface="+mn-ea"/>
                <a:cs typeface="+mn-cs"/>
              </a:rPr>
              <a:t>        total-&gt;SetParLimits(14,0.6,0.90);</a:t>
            </a:r>
          </a:p>
          <a:p>
            <a:r>
              <a:rPr lang="en-US" sz="1200" b="0" kern="1200" dirty="0">
                <a:solidFill>
                  <a:schemeClr val="tx1"/>
                </a:solidFill>
                <a:effectLst/>
                <a:latin typeface="+mn-lt"/>
                <a:ea typeface="+mn-ea"/>
                <a:cs typeface="+mn-cs"/>
              </a:rPr>
              <a:t>        total-&gt;SetParLimits(20,0.6,0.90);</a:t>
            </a:r>
          </a:p>
          <a:p>
            <a:r>
              <a:rPr lang="en-US" sz="1200" b="0" kern="1200" dirty="0">
                <a:solidFill>
                  <a:schemeClr val="tx1"/>
                </a:solidFill>
                <a:effectLst/>
                <a:latin typeface="+mn-lt"/>
                <a:ea typeface="+mn-ea"/>
                <a:cs typeface="+mn-cs"/>
              </a:rPr>
              <a:t>        // total-&gt;SetParLimits(13,299,301.7);</a:t>
            </a:r>
          </a:p>
          <a:p>
            <a:r>
              <a:rPr lang="en-US" sz="1200" b="0" kern="1200" dirty="0">
                <a:solidFill>
                  <a:schemeClr val="tx1"/>
                </a:solidFill>
                <a:effectLst/>
                <a:latin typeface="+mn-lt"/>
                <a:ea typeface="+mn-ea"/>
                <a:cs typeface="+mn-cs"/>
              </a:rPr>
              <a:t>        // total-&gt;SetParLimits(16,314.5,316.9);</a:t>
            </a:r>
          </a:p>
          <a:p>
            <a:r>
              <a:rPr lang="en-US" sz="1200" b="0" kern="1200" dirty="0">
                <a:solidFill>
                  <a:schemeClr val="tx1"/>
                </a:solidFill>
                <a:effectLst/>
                <a:latin typeface="+mn-lt"/>
                <a:ea typeface="+mn-ea"/>
                <a:cs typeface="+mn-cs"/>
              </a:rPr>
              <a:t>        // total-&gt;SetParLimits(17,0.653629,0.653629);</a:t>
            </a:r>
          </a:p>
          <a:p>
            <a:r>
              <a:rPr lang="en-US" sz="1200" b="0" kern="1200" dirty="0">
                <a:solidFill>
                  <a:schemeClr val="tx1"/>
                </a:solidFill>
                <a:effectLst/>
                <a:latin typeface="+mn-lt"/>
                <a:ea typeface="+mn-ea"/>
                <a:cs typeface="+mn-cs"/>
              </a:rPr>
              <a:t>        // total-&gt;SetParLimits(19,328,329);</a:t>
            </a:r>
          </a:p>
          <a:p>
            <a:r>
              <a:rPr lang="en-US" sz="1200" b="0" kern="1200" dirty="0">
                <a:solidFill>
                  <a:schemeClr val="tx1"/>
                </a:solidFill>
                <a:effectLst/>
                <a:latin typeface="+mn-lt"/>
                <a:ea typeface="+mn-ea"/>
                <a:cs typeface="+mn-cs"/>
              </a:rPr>
              <a:t>        // total-&gt;SetParLimits(1,-1,0.1);</a:t>
            </a:r>
          </a:p>
          <a:p>
            <a:r>
              <a:rPr lang="en-US" sz="1200" b="0" kern="1200" dirty="0">
                <a:solidFill>
                  <a:schemeClr val="tx1"/>
                </a:solidFill>
                <a:effectLst/>
                <a:latin typeface="+mn-lt"/>
                <a:ea typeface="+mn-ea"/>
                <a:cs typeface="+mn-cs"/>
              </a:rPr>
              <a:t>        // total-&gt;SetParLimits(2,-400,400); // peak height</a:t>
            </a:r>
          </a:p>
          <a:p>
            <a:r>
              <a:rPr lang="en-US" sz="1200" b="0" kern="1200" dirty="0">
                <a:solidFill>
                  <a:schemeClr val="tx1"/>
                </a:solidFill>
                <a:effectLst/>
                <a:latin typeface="+mn-lt"/>
                <a:ea typeface="+mn-ea"/>
                <a:cs typeface="+mn-cs"/>
              </a:rPr>
              <a:t>        // total-&gt;SetParLimits(3,56,60); // peak mean</a:t>
            </a:r>
          </a:p>
          <a:p>
            <a:r>
              <a:rPr lang="en-US" sz="1200" b="0" kern="1200" dirty="0">
                <a:solidFill>
                  <a:schemeClr val="tx1"/>
                </a:solidFill>
                <a:effectLst/>
                <a:latin typeface="+mn-lt"/>
                <a:ea typeface="+mn-ea"/>
                <a:cs typeface="+mn-cs"/>
              </a:rPr>
              <a:t>        // total-&gt;SetParLimits(4,0.1,gw_high); // peak width</a:t>
            </a:r>
          </a:p>
          <a:p>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SetParNames</a:t>
            </a:r>
            <a:r>
              <a:rPr lang="en-US" sz="1200" b="0" kern="1200" dirty="0">
                <a:solidFill>
                  <a:schemeClr val="tx1"/>
                </a:solidFill>
                <a:effectLst/>
                <a:latin typeface="+mn-lt"/>
                <a:ea typeface="+mn-ea"/>
                <a:cs typeface="+mn-cs"/>
              </a:rPr>
              <a:t>("peak_height1", "peak_mean1", "peak_sigma1", "peak_height2", "peak_mean2", "peak_sigma2", "peak_height3", "peak_mean3", "peak_sigma3", "peak_height4", "peak_mean4", "peak_sigma4", "peak_height5", "peak_mean5", "peak_sigma5", "</a:t>
            </a:r>
            <a:r>
              <a:rPr lang="en-US" sz="1200" b="0" kern="1200" dirty="0" err="1">
                <a:solidFill>
                  <a:schemeClr val="tx1"/>
                </a:solidFill>
                <a:effectLst/>
                <a:latin typeface="+mn-lt"/>
                <a:ea typeface="+mn-ea"/>
                <a:cs typeface="+mn-cs"/>
              </a:rPr>
              <a:t>yint</a:t>
            </a:r>
            <a:r>
              <a:rPr lang="en-US" sz="1200" b="0" kern="1200" dirty="0">
                <a:solidFill>
                  <a:schemeClr val="tx1"/>
                </a:solidFill>
                <a:effectLst/>
                <a:latin typeface="+mn-lt"/>
                <a:ea typeface="+mn-ea"/>
                <a:cs typeface="+mn-cs"/>
              </a:rPr>
              <a:t>", "slope", "pol2[2]", "peak_height6", "peak_mean6", "peak_sigma6");</a:t>
            </a:r>
          </a:p>
          <a:p>
            <a:r>
              <a:rPr lang="en-US" sz="1200" b="0" kern="1200" dirty="0">
                <a:solidFill>
                  <a:schemeClr val="tx1"/>
                </a:solidFill>
                <a:effectLst/>
                <a:latin typeface="+mn-lt"/>
                <a:ea typeface="+mn-ea"/>
                <a:cs typeface="+mn-cs"/>
              </a:rPr>
              <a:t>        hist-&gt;Sumw2(</a:t>
            </a:r>
            <a:r>
              <a:rPr lang="en-US" sz="1200" b="0" kern="1200" dirty="0" err="1">
                <a:solidFill>
                  <a:schemeClr val="tx1"/>
                </a:solidFill>
                <a:effectLst/>
                <a:latin typeface="+mn-lt"/>
                <a:ea typeface="+mn-ea"/>
                <a:cs typeface="+mn-cs"/>
              </a:rPr>
              <a:t>kFALSE</a:t>
            </a:r>
            <a:r>
              <a:rPr lang="en-US" sz="1200" b="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10</a:t>
            </a:fld>
            <a:endParaRPr lang="en-US"/>
          </a:p>
        </p:txBody>
      </p:sp>
    </p:spTree>
    <p:extLst>
      <p:ext uri="{BB962C8B-B14F-4D97-AF65-F5344CB8AC3E}">
        <p14:creationId xmlns:p14="http://schemas.microsoft.com/office/powerpoint/2010/main" val="2983806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(12)+pol2(15)+</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(18)", 790, 880);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268);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795.8);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0.82); // sigma</a:t>
            </a:r>
          </a:p>
          <a:p>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413);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861);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0.75); // sigma</a:t>
            </a:r>
          </a:p>
          <a:p>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300);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831);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0.80);</a:t>
            </a:r>
          </a:p>
          <a:p>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(15, 4190);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(16, -1.228);</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200);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836);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(11, 0.6);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5</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840);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0.653629);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6 (of interest)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(18,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(19, 806.2);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(20, 0.653629);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 total-&gt;SetParLimits(2,0.4,1.1);</a:t>
            </a:r>
          </a:p>
          <a:p>
            <a:r>
              <a:rPr lang="en-US" sz="1200" b="0" kern="1200" dirty="0">
                <a:solidFill>
                  <a:schemeClr val="tx1"/>
                </a:solidFill>
                <a:effectLst/>
                <a:latin typeface="+mn-lt"/>
                <a:ea typeface="+mn-ea"/>
                <a:cs typeface="+mn-cs"/>
              </a:rPr>
              <a:t>        // total-&gt;SetParLimits(5,0.4,1.1);</a:t>
            </a:r>
          </a:p>
          <a:p>
            <a:r>
              <a:rPr lang="en-US" sz="1200" b="0" kern="1200" dirty="0">
                <a:solidFill>
                  <a:schemeClr val="tx1"/>
                </a:solidFill>
                <a:effectLst/>
                <a:latin typeface="+mn-lt"/>
                <a:ea typeface="+mn-ea"/>
                <a:cs typeface="+mn-cs"/>
              </a:rPr>
              <a:t>        total-&gt;SetParLimits(7,827,833);</a:t>
            </a:r>
          </a:p>
          <a:p>
            <a:r>
              <a:rPr lang="en-US" sz="1200" b="0" kern="1200" dirty="0">
                <a:solidFill>
                  <a:schemeClr val="tx1"/>
                </a:solidFill>
                <a:effectLst/>
                <a:latin typeface="+mn-lt"/>
                <a:ea typeface="+mn-ea"/>
                <a:cs typeface="+mn-cs"/>
              </a:rPr>
              <a:t>        // total-&gt;SetParLimits(13,299,301.7);</a:t>
            </a:r>
          </a:p>
          <a:p>
            <a:r>
              <a:rPr lang="en-US" sz="1200" b="0" kern="1200" dirty="0">
                <a:solidFill>
                  <a:schemeClr val="tx1"/>
                </a:solidFill>
                <a:effectLst/>
                <a:latin typeface="+mn-lt"/>
                <a:ea typeface="+mn-ea"/>
                <a:cs typeface="+mn-cs"/>
              </a:rPr>
              <a:t>        // total-&gt;SetParLimits(16,314.5,316.9);</a:t>
            </a:r>
          </a:p>
          <a:p>
            <a:r>
              <a:rPr lang="en-US" sz="1200" b="0" kern="1200" dirty="0">
                <a:solidFill>
                  <a:schemeClr val="tx1"/>
                </a:solidFill>
                <a:effectLst/>
                <a:latin typeface="+mn-lt"/>
                <a:ea typeface="+mn-ea"/>
                <a:cs typeface="+mn-cs"/>
              </a:rPr>
              <a:t>        // total-&gt;SetParLimits(17,0.653629,0.653629);</a:t>
            </a:r>
          </a:p>
          <a:p>
            <a:r>
              <a:rPr lang="en-US" sz="1200" b="0" kern="1200" dirty="0">
                <a:solidFill>
                  <a:schemeClr val="tx1"/>
                </a:solidFill>
                <a:effectLst/>
                <a:latin typeface="+mn-lt"/>
                <a:ea typeface="+mn-ea"/>
                <a:cs typeface="+mn-cs"/>
              </a:rPr>
              <a:t>        // total-&gt;SetParLimits(19,328,329);</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total-&gt;SetParLimits(1,-1,0.1);</a:t>
            </a:r>
          </a:p>
          <a:p>
            <a:r>
              <a:rPr lang="en-US" sz="1200" b="0" kern="1200" dirty="0">
                <a:solidFill>
                  <a:schemeClr val="tx1"/>
                </a:solidFill>
                <a:effectLst/>
                <a:latin typeface="+mn-lt"/>
                <a:ea typeface="+mn-ea"/>
                <a:cs typeface="+mn-cs"/>
              </a:rPr>
              <a:t>        // total-&gt;SetParLimits(2,-400,400); // peak height</a:t>
            </a:r>
          </a:p>
          <a:p>
            <a:r>
              <a:rPr lang="en-US" sz="1200" b="0" kern="1200" dirty="0">
                <a:solidFill>
                  <a:schemeClr val="tx1"/>
                </a:solidFill>
                <a:effectLst/>
                <a:latin typeface="+mn-lt"/>
                <a:ea typeface="+mn-ea"/>
                <a:cs typeface="+mn-cs"/>
              </a:rPr>
              <a:t>        // total-&gt;SetParLimits(3,56,60); // peak mean</a:t>
            </a:r>
          </a:p>
          <a:p>
            <a:r>
              <a:rPr lang="en-US" sz="1200" b="0" kern="1200" dirty="0">
                <a:solidFill>
                  <a:schemeClr val="tx1"/>
                </a:solidFill>
                <a:effectLst/>
                <a:latin typeface="+mn-lt"/>
                <a:ea typeface="+mn-ea"/>
                <a:cs typeface="+mn-cs"/>
              </a:rPr>
              <a:t>        // total-&gt;SetParLimits(4,0.1,gw_high); // peak width</a:t>
            </a:r>
          </a:p>
          <a:p>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SetParNames</a:t>
            </a:r>
            <a:r>
              <a:rPr lang="en-US" sz="1200" b="0" kern="1200" dirty="0">
                <a:solidFill>
                  <a:schemeClr val="tx1"/>
                </a:solidFill>
                <a:effectLst/>
                <a:latin typeface="+mn-lt"/>
                <a:ea typeface="+mn-ea"/>
                <a:cs typeface="+mn-cs"/>
              </a:rPr>
              <a:t>("peak_height1", "peak_mean1", "peak_sigma1", "peak_height2", "peak_mean2", "peak_sigma2", "peak_height3", "peak_mean3", "peak_sigma3", "peak_height4", "peak_mean4", "peak_sigma4", "peak_height5", "peak_mean5", "peak_sigma5", "</a:t>
            </a:r>
            <a:r>
              <a:rPr lang="en-US" sz="1200" b="0" kern="1200" dirty="0" err="1">
                <a:solidFill>
                  <a:schemeClr val="tx1"/>
                </a:solidFill>
                <a:effectLst/>
                <a:latin typeface="+mn-lt"/>
                <a:ea typeface="+mn-ea"/>
                <a:cs typeface="+mn-cs"/>
              </a:rPr>
              <a:t>yint</a:t>
            </a:r>
            <a:r>
              <a:rPr lang="en-US" sz="1200" b="0" kern="1200" dirty="0">
                <a:solidFill>
                  <a:schemeClr val="tx1"/>
                </a:solidFill>
                <a:effectLst/>
                <a:latin typeface="+mn-lt"/>
                <a:ea typeface="+mn-ea"/>
                <a:cs typeface="+mn-cs"/>
              </a:rPr>
              <a:t>", "slope", "pol2[2]", "peak_height6", "peak_mean6", "peak_sigma6");</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hist-&gt;Sumw2(</a:t>
            </a:r>
            <a:r>
              <a:rPr lang="en-US" sz="1200" b="0" kern="1200" dirty="0" err="1">
                <a:solidFill>
                  <a:schemeClr val="tx1"/>
                </a:solidFill>
                <a:effectLst/>
                <a:latin typeface="+mn-lt"/>
                <a:ea typeface="+mn-ea"/>
                <a:cs typeface="+mn-cs"/>
              </a:rPr>
              <a:t>kFALSE</a:t>
            </a:r>
            <a:r>
              <a:rPr lang="en-US" sz="1200" b="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12</a:t>
            </a:fld>
            <a:endParaRPr lang="en-US"/>
          </a:p>
        </p:txBody>
      </p:sp>
    </p:spTree>
    <p:extLst>
      <p:ext uri="{BB962C8B-B14F-4D97-AF65-F5344CB8AC3E}">
        <p14:creationId xmlns:p14="http://schemas.microsoft.com/office/powerpoint/2010/main" val="2243799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TF1 *total = new TF1("total", "</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(0)+</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(3)+</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(6)+pol2(9)+</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(12)+</a:t>
            </a:r>
            <a:r>
              <a:rPr lang="en-US" sz="1200" b="0" kern="1200" dirty="0" err="1">
                <a:solidFill>
                  <a:schemeClr val="tx1"/>
                </a:solidFill>
                <a:effectLst/>
                <a:latin typeface="+mn-lt"/>
                <a:ea typeface="+mn-ea"/>
                <a:cs typeface="+mn-cs"/>
              </a:rPr>
              <a:t>gaus</a:t>
            </a:r>
            <a:r>
              <a:rPr lang="en-US" sz="1200" b="0" kern="1200" dirty="0">
                <a:solidFill>
                  <a:schemeClr val="tx1"/>
                </a:solidFill>
                <a:effectLst/>
                <a:latin typeface="+mn-lt"/>
                <a:ea typeface="+mn-ea"/>
                <a:cs typeface="+mn-cs"/>
              </a:rPr>
              <a:t>(15)", 285, 400);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SetLineColor</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kRed</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gamma_height</a:t>
            </a:r>
            <a:r>
              <a:rPr lang="en-US" sz="1200" b="0" kern="1200" dirty="0">
                <a:solidFill>
                  <a:schemeClr val="tx1"/>
                </a:solidFill>
                <a:effectLst/>
                <a:latin typeface="+mn-lt"/>
                <a:ea typeface="+mn-ea"/>
                <a:cs typeface="+mn-cs"/>
              </a:rPr>
              <a:t> = 10;</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58.1;</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0.003 * 2.355 * </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 // std::sqrt(</a:t>
            </a:r>
            <a:r>
              <a:rPr lang="en-US" sz="1200" b="0" kern="1200" dirty="0" err="1">
                <a:solidFill>
                  <a:schemeClr val="tx1"/>
                </a:solidFill>
                <a:effectLst/>
                <a:latin typeface="+mn-lt"/>
                <a:ea typeface="+mn-ea"/>
                <a:cs typeface="+mn-cs"/>
              </a:rPr>
              <a:t>gamma_mean</a:t>
            </a:r>
            <a:r>
              <a:rPr lang="en-US" sz="1200" b="0" kern="1200" dirty="0">
                <a:solidFill>
                  <a:schemeClr val="tx1"/>
                </a:solidFill>
                <a:effectLst/>
                <a:latin typeface="+mn-lt"/>
                <a:ea typeface="+mn-ea"/>
                <a:cs typeface="+mn-cs"/>
              </a:rPr>
              <a:t>);</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gw_low</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0.9;</a:t>
            </a:r>
          </a:p>
          <a:p>
            <a:r>
              <a:rPr lang="en-US" sz="1200" b="0" kern="1200" dirty="0">
                <a:solidFill>
                  <a:schemeClr val="tx1"/>
                </a:solidFill>
                <a:effectLst/>
                <a:latin typeface="+mn-lt"/>
                <a:ea typeface="+mn-ea"/>
                <a:cs typeface="+mn-cs"/>
              </a:rPr>
              <a:t>        double </a:t>
            </a:r>
            <a:r>
              <a:rPr lang="en-US" sz="1200" b="0" kern="1200" dirty="0" err="1">
                <a:solidFill>
                  <a:schemeClr val="tx1"/>
                </a:solidFill>
                <a:effectLst/>
                <a:latin typeface="+mn-lt"/>
                <a:ea typeface="+mn-ea"/>
                <a:cs typeface="+mn-cs"/>
              </a:rPr>
              <a:t>gw_high</a:t>
            </a:r>
            <a:r>
              <a:rPr lang="en-US" sz="1200" b="0" kern="1200" dirty="0">
                <a:solidFill>
                  <a:schemeClr val="tx1"/>
                </a:solidFill>
                <a:effectLst/>
                <a:latin typeface="+mn-lt"/>
                <a:ea typeface="+mn-ea"/>
                <a:cs typeface="+mn-cs"/>
              </a:rPr>
              <a:t> = </a:t>
            </a:r>
            <a:r>
              <a:rPr lang="en-US" sz="1200" b="0" kern="1200" dirty="0" err="1">
                <a:solidFill>
                  <a:schemeClr val="tx1"/>
                </a:solidFill>
                <a:effectLst/>
                <a:latin typeface="+mn-lt"/>
                <a:ea typeface="+mn-ea"/>
                <a:cs typeface="+mn-cs"/>
              </a:rPr>
              <a:t>gamma_width</a:t>
            </a:r>
            <a:r>
              <a:rPr lang="en-US" sz="1200" b="0" kern="1200" dirty="0">
                <a:solidFill>
                  <a:schemeClr val="tx1"/>
                </a:solidFill>
                <a:effectLst/>
                <a:latin typeface="+mn-lt"/>
                <a:ea typeface="+mn-ea"/>
                <a:cs typeface="+mn-cs"/>
              </a:rPr>
              <a:t> * 1.1;</a:t>
            </a:r>
          </a:p>
          <a:p>
            <a:r>
              <a:rPr lang="en-US" sz="1200" b="0" kern="1200" dirty="0">
                <a:solidFill>
                  <a:schemeClr val="tx1"/>
                </a:solidFill>
                <a:effectLst/>
                <a:latin typeface="+mn-lt"/>
                <a:ea typeface="+mn-ea"/>
                <a:cs typeface="+mn-cs"/>
              </a:rPr>
              <a:t>        // For Gaussian 1</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(0, 1148);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 338.8);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 0.613); // sigma</a:t>
            </a:r>
          </a:p>
          <a:p>
            <a:r>
              <a:rPr lang="en-US" sz="1200" b="0" kern="1200" dirty="0">
                <a:solidFill>
                  <a:schemeClr val="tx1"/>
                </a:solidFill>
                <a:effectLst/>
                <a:latin typeface="+mn-lt"/>
                <a:ea typeface="+mn-ea"/>
                <a:cs typeface="+mn-cs"/>
              </a:rPr>
              <a:t>        // For Gaussian 2</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(3, 4562);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(4, 352.5);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(5, 0.664); // sigma</a:t>
            </a:r>
          </a:p>
          <a:p>
            <a:r>
              <a:rPr lang="en-US" sz="1200" b="0" kern="1200" dirty="0">
                <a:solidFill>
                  <a:schemeClr val="tx1"/>
                </a:solidFill>
                <a:effectLst/>
                <a:latin typeface="+mn-lt"/>
                <a:ea typeface="+mn-ea"/>
                <a:cs typeface="+mn-cs"/>
              </a:rPr>
              <a:t>        // For Gaussian 3</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(6, 2000);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(7, 295.7);</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(8, 0.80);</a:t>
            </a:r>
          </a:p>
          <a:p>
            <a:r>
              <a:rPr lang="en-US" sz="1200" b="0" kern="1200" dirty="0">
                <a:solidFill>
                  <a:schemeClr val="tx1"/>
                </a:solidFill>
                <a:effectLst/>
                <a:latin typeface="+mn-lt"/>
                <a:ea typeface="+mn-ea"/>
                <a:cs typeface="+mn-cs"/>
              </a:rPr>
              <a:t>        // For linear background</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(9, 4190);</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(10, -1.228);</a:t>
            </a:r>
          </a:p>
          <a:p>
            <a:r>
              <a:rPr lang="en-US" sz="1200" b="0" kern="1200" dirty="0">
                <a:solidFill>
                  <a:schemeClr val="tx1"/>
                </a:solidFill>
                <a:effectLst/>
                <a:latin typeface="+mn-lt"/>
                <a:ea typeface="+mn-ea"/>
                <a:cs typeface="+mn-cs"/>
              </a:rPr>
              <a:t>        </a:t>
            </a:r>
          </a:p>
          <a:p>
            <a:r>
              <a:rPr lang="en-US" sz="1200" b="0" kern="1200" dirty="0">
                <a:solidFill>
                  <a:schemeClr val="tx1"/>
                </a:solidFill>
                <a:effectLst/>
                <a:latin typeface="+mn-lt"/>
                <a:ea typeface="+mn-ea"/>
                <a:cs typeface="+mn-cs"/>
              </a:rPr>
              <a:t>        // For Gaussian 4</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(12, 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(13, 300.5);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(14, 0.6);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5</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(15,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(16, 315.5);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(17, 0.653629);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For Gaussian 6</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(18, 300); // height</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(19, 328.4); // mean</a:t>
            </a:r>
          </a:p>
          <a:p>
            <a:r>
              <a:rPr lang="en-US" sz="1200" b="0" kern="1200" dirty="0">
                <a:solidFill>
                  <a:schemeClr val="tx1"/>
                </a:solidFill>
                <a:effectLst/>
                <a:latin typeface="+mn-lt"/>
                <a:ea typeface="+mn-ea"/>
                <a:cs typeface="+mn-cs"/>
              </a:rPr>
              <a:t>        total-&gt;</a:t>
            </a:r>
            <a:r>
              <a:rPr lang="en-US" sz="1200" b="0" kern="1200" dirty="0" err="1">
                <a:solidFill>
                  <a:schemeClr val="tx1"/>
                </a:solidFill>
                <a:effectLst/>
                <a:latin typeface="+mn-lt"/>
                <a:ea typeface="+mn-ea"/>
                <a:cs typeface="+mn-cs"/>
              </a:rPr>
              <a:t>SetParameter</a:t>
            </a:r>
            <a:r>
              <a:rPr lang="en-US" sz="1200" b="0" kern="1200" dirty="0">
                <a:solidFill>
                  <a:schemeClr val="tx1"/>
                </a:solidFill>
                <a:effectLst/>
                <a:latin typeface="+mn-lt"/>
                <a:ea typeface="+mn-ea"/>
                <a:cs typeface="+mn-cs"/>
              </a:rPr>
              <a:t>(20, 0.653629); // sigma</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SetParameters</a:t>
            </a:r>
            <a:r>
              <a:rPr lang="en-US" sz="1200" b="0" kern="1200" dirty="0">
                <a:solidFill>
                  <a:schemeClr val="tx1"/>
                </a:solidFill>
                <a:effectLst/>
                <a:latin typeface="+mn-lt"/>
                <a:ea typeface="+mn-ea"/>
                <a:cs typeface="+mn-cs"/>
              </a:rPr>
              <a:t>(1600,-1.8,gamma_height,gamma_mean,gamma_width);</a:t>
            </a:r>
          </a:p>
          <a:p>
            <a:r>
              <a:rPr lang="en-US" sz="1200" b="0" kern="1200" dirty="0">
                <a:solidFill>
                  <a:schemeClr val="tx1"/>
                </a:solidFill>
                <a:effectLst/>
                <a:latin typeface="+mn-lt"/>
                <a:ea typeface="+mn-ea"/>
                <a:cs typeface="+mn-cs"/>
              </a:rPr>
              <a:t>        total-&gt;SetParLimits(2,0.4,1.1);</a:t>
            </a:r>
          </a:p>
          <a:p>
            <a:r>
              <a:rPr lang="en-US" sz="1200" b="0" kern="1200" dirty="0">
                <a:solidFill>
                  <a:schemeClr val="tx1"/>
                </a:solidFill>
                <a:effectLst/>
                <a:latin typeface="+mn-lt"/>
                <a:ea typeface="+mn-ea"/>
                <a:cs typeface="+mn-cs"/>
              </a:rPr>
              <a:t>        total-&gt;SetParLimits(5,0.4,1.1);</a:t>
            </a:r>
          </a:p>
          <a:p>
            <a:r>
              <a:rPr lang="en-US" sz="1200" b="0" kern="1200" dirty="0">
                <a:solidFill>
                  <a:schemeClr val="tx1"/>
                </a:solidFill>
                <a:effectLst/>
                <a:latin typeface="+mn-lt"/>
                <a:ea typeface="+mn-ea"/>
                <a:cs typeface="+mn-cs"/>
              </a:rPr>
              <a:t>        // total-&gt;SetParLimits(7,460,466);</a:t>
            </a:r>
          </a:p>
          <a:p>
            <a:r>
              <a:rPr lang="en-US" sz="1200" b="0" kern="1200" dirty="0">
                <a:solidFill>
                  <a:schemeClr val="tx1"/>
                </a:solidFill>
                <a:effectLst/>
                <a:latin typeface="+mn-lt"/>
                <a:ea typeface="+mn-ea"/>
                <a:cs typeface="+mn-cs"/>
              </a:rPr>
              <a:t>        total-&gt;SetParLimits(8,0.4,1.1);</a:t>
            </a:r>
          </a:p>
          <a:p>
            <a:r>
              <a:rPr lang="en-US" sz="1200" b="0" kern="1200" dirty="0">
                <a:solidFill>
                  <a:schemeClr val="tx1"/>
                </a:solidFill>
                <a:effectLst/>
                <a:latin typeface="+mn-lt"/>
                <a:ea typeface="+mn-ea"/>
                <a:cs typeface="+mn-cs"/>
              </a:rPr>
              <a:t>        total-&gt;SetParLimits(13,299,301.7);</a:t>
            </a:r>
          </a:p>
          <a:p>
            <a:r>
              <a:rPr lang="en-US" sz="1200" b="0" kern="1200" dirty="0">
                <a:solidFill>
                  <a:schemeClr val="tx1"/>
                </a:solidFill>
                <a:effectLst/>
                <a:latin typeface="+mn-lt"/>
                <a:ea typeface="+mn-ea"/>
                <a:cs typeface="+mn-cs"/>
              </a:rPr>
              <a:t>        // total-&gt;SetParLimits(14,0.675132,0.675132);</a:t>
            </a:r>
          </a:p>
          <a:p>
            <a:r>
              <a:rPr lang="en-US" sz="1200" b="0" kern="1200" dirty="0">
                <a:solidFill>
                  <a:schemeClr val="tx1"/>
                </a:solidFill>
                <a:effectLst/>
                <a:latin typeface="+mn-lt"/>
                <a:ea typeface="+mn-ea"/>
                <a:cs typeface="+mn-cs"/>
              </a:rPr>
              <a:t>        total-&gt;SetParLimits(16,314.5,316.9);</a:t>
            </a:r>
          </a:p>
          <a:p>
            <a:r>
              <a:rPr lang="en-US" sz="1200" b="0" kern="1200" dirty="0">
                <a:solidFill>
                  <a:schemeClr val="tx1"/>
                </a:solidFill>
                <a:effectLst/>
                <a:latin typeface="+mn-lt"/>
                <a:ea typeface="+mn-ea"/>
                <a:cs typeface="+mn-cs"/>
              </a:rPr>
              <a:t>        total-&gt;SetParLimits(17,0.653629,0.653629);</a:t>
            </a:r>
          </a:p>
          <a:p>
            <a:r>
              <a:rPr lang="en-US" sz="1200" b="0" kern="1200" dirty="0">
                <a:solidFill>
                  <a:schemeClr val="tx1"/>
                </a:solidFill>
                <a:effectLst/>
                <a:latin typeface="+mn-lt"/>
                <a:ea typeface="+mn-ea"/>
                <a:cs typeface="+mn-cs"/>
              </a:rPr>
              <a:t>        // total-&gt;SetParLimits(19,328,329);</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 total-&gt;SetParLimits(1,-1,0.1);</a:t>
            </a:r>
          </a:p>
          <a:p>
            <a:r>
              <a:rPr lang="en-US" sz="1200" b="0" kern="1200" dirty="0">
                <a:solidFill>
                  <a:schemeClr val="tx1"/>
                </a:solidFill>
                <a:effectLst/>
                <a:latin typeface="+mn-lt"/>
                <a:ea typeface="+mn-ea"/>
                <a:cs typeface="+mn-cs"/>
              </a:rPr>
              <a:t>        // total-&gt;SetParLimits(2,-400,400); // peak height</a:t>
            </a:r>
          </a:p>
          <a:p>
            <a:r>
              <a:rPr lang="en-US" sz="1200" b="0" kern="1200" dirty="0">
                <a:solidFill>
                  <a:schemeClr val="tx1"/>
                </a:solidFill>
                <a:effectLst/>
                <a:latin typeface="+mn-lt"/>
                <a:ea typeface="+mn-ea"/>
                <a:cs typeface="+mn-cs"/>
              </a:rPr>
              <a:t>        // total-&gt;SetParLimits(3,56,60); // peak mean</a:t>
            </a:r>
          </a:p>
          <a:p>
            <a:r>
              <a:rPr lang="en-US" sz="1200" b="0" kern="1200" dirty="0">
                <a:solidFill>
                  <a:schemeClr val="tx1"/>
                </a:solidFill>
                <a:effectLst/>
                <a:latin typeface="+mn-lt"/>
                <a:ea typeface="+mn-ea"/>
                <a:cs typeface="+mn-cs"/>
              </a:rPr>
              <a:t>        // total-&gt;SetParLimits(4,0.1,gw_high); // peak width</a:t>
            </a:r>
          </a:p>
          <a:p>
            <a:r>
              <a:rPr lang="en-US" sz="1200" b="0" kern="1200" dirty="0">
                <a:solidFill>
                  <a:schemeClr val="tx1"/>
                </a:solidFill>
                <a:effectLst/>
                <a:latin typeface="+mn-lt"/>
                <a:ea typeface="+mn-ea"/>
                <a:cs typeface="+mn-cs"/>
              </a:rPr>
              <a:t>        // total-&gt;</a:t>
            </a:r>
            <a:r>
              <a:rPr lang="en-US" sz="1200" b="0" kern="1200" dirty="0" err="1">
                <a:solidFill>
                  <a:schemeClr val="tx1"/>
                </a:solidFill>
                <a:effectLst/>
                <a:latin typeface="+mn-lt"/>
                <a:ea typeface="+mn-ea"/>
                <a:cs typeface="+mn-cs"/>
              </a:rPr>
              <a:t>SetParNames</a:t>
            </a:r>
            <a:r>
              <a:rPr lang="en-US" sz="1200" b="0" kern="1200" dirty="0">
                <a:solidFill>
                  <a:schemeClr val="tx1"/>
                </a:solidFill>
                <a:effectLst/>
                <a:latin typeface="+mn-lt"/>
                <a:ea typeface="+mn-ea"/>
                <a:cs typeface="+mn-cs"/>
              </a:rPr>
              <a:t>("</a:t>
            </a:r>
            <a:r>
              <a:rPr lang="en-US" sz="1200" b="0" kern="1200" dirty="0" err="1">
                <a:solidFill>
                  <a:schemeClr val="tx1"/>
                </a:solidFill>
                <a:effectLst/>
                <a:latin typeface="+mn-lt"/>
                <a:ea typeface="+mn-ea"/>
                <a:cs typeface="+mn-cs"/>
              </a:rPr>
              <a:t>yint</a:t>
            </a:r>
            <a:r>
              <a:rPr lang="en-US" sz="1200" b="0" kern="1200" dirty="0">
                <a:solidFill>
                  <a:schemeClr val="tx1"/>
                </a:solidFill>
                <a:effectLst/>
                <a:latin typeface="+mn-lt"/>
                <a:ea typeface="+mn-ea"/>
                <a:cs typeface="+mn-cs"/>
              </a:rPr>
              <a:t>", "slope", "</a:t>
            </a:r>
            <a:r>
              <a:rPr lang="en-US" sz="1200" b="0" kern="1200" dirty="0" err="1">
                <a:solidFill>
                  <a:schemeClr val="tx1"/>
                </a:solidFill>
                <a:effectLst/>
                <a:latin typeface="+mn-lt"/>
                <a:ea typeface="+mn-ea"/>
                <a:cs typeface="+mn-cs"/>
              </a:rPr>
              <a:t>peak_height</a:t>
            </a:r>
            <a:r>
              <a:rPr lang="en-US" sz="1200" b="0" kern="1200" dirty="0">
                <a:solidFill>
                  <a:schemeClr val="tx1"/>
                </a:solidFill>
                <a:effectLst/>
                <a:latin typeface="+mn-lt"/>
                <a:ea typeface="+mn-ea"/>
                <a:cs typeface="+mn-cs"/>
              </a:rPr>
              <a:t>", "</a:t>
            </a:r>
            <a:r>
              <a:rPr lang="en-US" sz="1200" b="0" kern="1200" dirty="0" err="1">
                <a:solidFill>
                  <a:schemeClr val="tx1"/>
                </a:solidFill>
                <a:effectLst/>
                <a:latin typeface="+mn-lt"/>
                <a:ea typeface="+mn-ea"/>
                <a:cs typeface="+mn-cs"/>
              </a:rPr>
              <a:t>peak_mean</a:t>
            </a:r>
            <a:r>
              <a:rPr lang="en-US" sz="1200" b="0" kern="1200" dirty="0">
                <a:solidFill>
                  <a:schemeClr val="tx1"/>
                </a:solidFill>
                <a:effectLst/>
                <a:latin typeface="+mn-lt"/>
                <a:ea typeface="+mn-ea"/>
                <a:cs typeface="+mn-cs"/>
              </a:rPr>
              <a:t>", "</a:t>
            </a:r>
            <a:r>
              <a:rPr lang="en-US" sz="1200" b="0" kern="1200" dirty="0" err="1">
                <a:solidFill>
                  <a:schemeClr val="tx1"/>
                </a:solidFill>
                <a:effectLst/>
                <a:latin typeface="+mn-lt"/>
                <a:ea typeface="+mn-ea"/>
                <a:cs typeface="+mn-cs"/>
              </a:rPr>
              <a:t>peak_width</a:t>
            </a:r>
            <a:r>
              <a:rPr lang="en-US" sz="1200" b="0" kern="1200" dirty="0">
                <a:solidFill>
                  <a:schemeClr val="tx1"/>
                </a:solidFill>
                <a:effectLst/>
                <a:latin typeface="+mn-lt"/>
                <a:ea typeface="+mn-ea"/>
                <a:cs typeface="+mn-cs"/>
              </a:rPr>
              <a:t>");</a:t>
            </a:r>
          </a:p>
          <a:p>
            <a:br>
              <a:rPr lang="en-US" sz="1200" b="0" kern="1200" dirty="0">
                <a:solidFill>
                  <a:schemeClr val="tx1"/>
                </a:solidFill>
                <a:effectLst/>
                <a:latin typeface="+mn-lt"/>
                <a:ea typeface="+mn-ea"/>
                <a:cs typeface="+mn-cs"/>
              </a:rPr>
            </a:br>
            <a:r>
              <a:rPr lang="en-US" sz="1200" b="0" kern="1200" dirty="0">
                <a:solidFill>
                  <a:schemeClr val="tx1"/>
                </a:solidFill>
                <a:effectLst/>
                <a:latin typeface="+mn-lt"/>
                <a:ea typeface="+mn-ea"/>
                <a:cs typeface="+mn-cs"/>
              </a:rPr>
              <a:t>        hist-&gt;Sumw2(</a:t>
            </a:r>
            <a:r>
              <a:rPr lang="en-US" sz="1200" b="0" kern="1200" dirty="0" err="1">
                <a:solidFill>
                  <a:schemeClr val="tx1"/>
                </a:solidFill>
                <a:effectLst/>
                <a:latin typeface="+mn-lt"/>
                <a:ea typeface="+mn-ea"/>
                <a:cs typeface="+mn-cs"/>
              </a:rPr>
              <a:t>kFALSE</a:t>
            </a:r>
            <a:r>
              <a:rPr lang="en-US" sz="1200" b="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F8CC85C5-77DC-4334-AEAE-5570C3EF5044}" type="slidenum">
              <a:rPr lang="en-US" smtClean="0"/>
              <a:t>14</a:t>
            </a:fld>
            <a:endParaRPr lang="en-US"/>
          </a:p>
        </p:txBody>
      </p:sp>
    </p:spTree>
    <p:extLst>
      <p:ext uri="{BB962C8B-B14F-4D97-AF65-F5344CB8AC3E}">
        <p14:creationId xmlns:p14="http://schemas.microsoft.com/office/powerpoint/2010/main" val="3019940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F3B3B-B0EE-EEB8-4325-EF5C66F38A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03F661-F964-BEBC-AFC8-60FD8B8A9F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27411F-F930-F3FF-E019-CD730E89F15E}"/>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650E9497-69F2-D2DF-C36A-F72D22FE62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236A8B-A082-2507-D82D-E2B0A8492BF8}"/>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2913308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1947-9B1B-3598-1298-2B3F89C6FA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EEB26D-84A9-4FC3-B541-48701D4E29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B29497-4CBE-5402-C3F7-A457487B1D57}"/>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983EB15D-8B39-CF7D-6671-DE8ED1D83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EE188F-72C3-D9B8-E227-F38F7B5700BF}"/>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546812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AA70B2-C7B5-FB25-EBE9-D49B712DE3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DCFF48A-3682-F5B1-6C8B-03E3D3D36C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637933-250F-D8AC-6544-4543BA8D9FD6}"/>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C06BC15A-4F00-0114-08E4-76296DDA4C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B761B5-0F52-EBFF-E106-E4DB0DB6A005}"/>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32843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57492-CBCD-213F-AEB1-50A81A24E3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3B74B9-18B1-2954-0C5F-3AFB64E420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4BF9C-8EFA-DDE4-3517-2136F67B8E5F}"/>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FC8E05E1-C5D2-FD65-51FC-F71F3BBB9F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64BB94-FFD7-8040-27E9-8ABB716C1945}"/>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3665958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C8B0A-C034-B790-45E3-402B94F885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FEB951-123B-3FD3-7865-4310C83DE2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25A6E8-AE0E-1490-B6AD-8F9E4070F46D}"/>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A0617FF3-F422-DFDC-2856-C4E441B39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DEF69D-887B-936C-4AC8-75CA8D181A37}"/>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2880362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DBB3-8D8C-22BE-D179-D6699F2471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F41F63-3E94-9684-B663-F9C2BDE8B5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C1B4DA-F27F-4908-BF88-0F32860202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6797F27-8800-4C2A-F38D-DB9FE93DFCCC}"/>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6" name="Footer Placeholder 5">
            <a:extLst>
              <a:ext uri="{FF2B5EF4-FFF2-40B4-BE49-F238E27FC236}">
                <a16:creationId xmlns:a16="http://schemas.microsoft.com/office/drawing/2014/main" id="{9F5755AC-7BAF-F339-58C0-E16099138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DF1182-A310-0BB6-692E-4ADA6D415375}"/>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1305975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314F9-7328-3638-D54E-B65461E7FBE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52E48A-A123-CF5A-12CE-DC1F8BC67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FFE734C-67FD-52B8-4898-DACFF6AE1F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2CAECB-CDFB-5385-0DA8-E46E2452C3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BA0240-00E4-E422-B859-291D7AD135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3C64CE-D9B4-2C40-33DD-4F14D3666FFE}"/>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8" name="Footer Placeholder 7">
            <a:extLst>
              <a:ext uri="{FF2B5EF4-FFF2-40B4-BE49-F238E27FC236}">
                <a16:creationId xmlns:a16="http://schemas.microsoft.com/office/drawing/2014/main" id="{71B7ADAD-FC65-53E6-5427-E849DBFA2E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A224846-8771-9B5F-2DB5-070B8B3CD039}"/>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389310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F677-AAD6-F553-4086-518138D81B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799241C-35AD-E38F-246D-FE17A486B435}"/>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4" name="Footer Placeholder 3">
            <a:extLst>
              <a:ext uri="{FF2B5EF4-FFF2-40B4-BE49-F238E27FC236}">
                <a16:creationId xmlns:a16="http://schemas.microsoft.com/office/drawing/2014/main" id="{411F4F65-B620-912B-9679-BDEFAF330F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9AE35F-E168-1492-4870-486724416AEC}"/>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134753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A4F41-1D22-CBC8-FFBF-1541BC1E0B10}"/>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3" name="Footer Placeholder 2">
            <a:extLst>
              <a:ext uri="{FF2B5EF4-FFF2-40B4-BE49-F238E27FC236}">
                <a16:creationId xmlns:a16="http://schemas.microsoft.com/office/drawing/2014/main" id="{EBB179AA-5759-E32B-50D5-4DEFEDE66EA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7FF89F-17D2-A596-B43C-7D33C6EB6588}"/>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2148773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CF6D9-5BF5-A63A-1FDC-A3D0A40787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CAD555-464D-AAF4-C7AB-B013F64D06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59FA11-AE5F-FCAF-085E-CF43BCC4D8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FEEA4D-C8B6-9965-A8F0-74037DDE23C3}"/>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6" name="Footer Placeholder 5">
            <a:extLst>
              <a:ext uri="{FF2B5EF4-FFF2-40B4-BE49-F238E27FC236}">
                <a16:creationId xmlns:a16="http://schemas.microsoft.com/office/drawing/2014/main" id="{B0C852BA-3C6E-CEC6-9FD2-C5418ACE2D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77868E-087D-C4CC-DB42-75DF2986BDD8}"/>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337129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6408A-6AB6-E47D-AE52-C88A07E90B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8989AB3-54B5-02F2-3057-0B05094141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AC84A2-2212-D6DD-4379-6776C175E1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34DB2E-893A-9469-836D-7509D37DCF21}"/>
              </a:ext>
            </a:extLst>
          </p:cNvPr>
          <p:cNvSpPr>
            <a:spLocks noGrp="1"/>
          </p:cNvSpPr>
          <p:nvPr>
            <p:ph type="dt" sz="half" idx="10"/>
          </p:nvPr>
        </p:nvSpPr>
        <p:spPr/>
        <p:txBody>
          <a:bodyPr/>
          <a:lstStyle/>
          <a:p>
            <a:fld id="{1D99E927-87BC-414A-BBEB-7ED2D1DD173B}" type="datetimeFigureOut">
              <a:rPr lang="en-US" smtClean="0"/>
              <a:t>9/24/2025</a:t>
            </a:fld>
            <a:endParaRPr lang="en-US"/>
          </a:p>
        </p:txBody>
      </p:sp>
      <p:sp>
        <p:nvSpPr>
          <p:cNvPr id="6" name="Footer Placeholder 5">
            <a:extLst>
              <a:ext uri="{FF2B5EF4-FFF2-40B4-BE49-F238E27FC236}">
                <a16:creationId xmlns:a16="http://schemas.microsoft.com/office/drawing/2014/main" id="{74A1E03B-43A0-9EC4-A1A8-79EF3ECD81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6AB870-FB8A-3713-2FFE-B642AD1D3AC2}"/>
              </a:ext>
            </a:extLst>
          </p:cNvPr>
          <p:cNvSpPr>
            <a:spLocks noGrp="1"/>
          </p:cNvSpPr>
          <p:nvPr>
            <p:ph type="sldNum" sz="quarter" idx="12"/>
          </p:nvPr>
        </p:nvSpPr>
        <p:spPr/>
        <p:txBody>
          <a:bodyPr/>
          <a:lstStyle/>
          <a:p>
            <a:fld id="{CEA634F0-0502-4F8E-8245-23B21D078314}" type="slidenum">
              <a:rPr lang="en-US" smtClean="0"/>
              <a:t>‹#›</a:t>
            </a:fld>
            <a:endParaRPr lang="en-US"/>
          </a:p>
        </p:txBody>
      </p:sp>
    </p:spTree>
    <p:extLst>
      <p:ext uri="{BB962C8B-B14F-4D97-AF65-F5344CB8AC3E}">
        <p14:creationId xmlns:p14="http://schemas.microsoft.com/office/powerpoint/2010/main" val="83882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5E031A-EA7A-881E-559C-33EE77E8B6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38DB27-F844-324C-2A21-AEFD0F400A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EB462A-04A3-194E-3229-84E6AB334F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D99E927-87BC-414A-BBEB-7ED2D1DD173B}" type="datetimeFigureOut">
              <a:rPr lang="en-US" smtClean="0"/>
              <a:t>9/24/2025</a:t>
            </a:fld>
            <a:endParaRPr lang="en-US"/>
          </a:p>
        </p:txBody>
      </p:sp>
      <p:sp>
        <p:nvSpPr>
          <p:cNvPr id="5" name="Footer Placeholder 4">
            <a:extLst>
              <a:ext uri="{FF2B5EF4-FFF2-40B4-BE49-F238E27FC236}">
                <a16:creationId xmlns:a16="http://schemas.microsoft.com/office/drawing/2014/main" id="{4BEAF428-1C40-AD50-B987-54B1F45DD8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F0B88E7-37AD-EBE7-2BAB-3BBAD695D0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EA634F0-0502-4F8E-8245-23B21D078314}" type="slidenum">
              <a:rPr lang="en-US" smtClean="0"/>
              <a:t>‹#›</a:t>
            </a:fld>
            <a:endParaRPr lang="en-US"/>
          </a:p>
        </p:txBody>
      </p:sp>
    </p:spTree>
    <p:extLst>
      <p:ext uri="{BB962C8B-B14F-4D97-AF65-F5344CB8AC3E}">
        <p14:creationId xmlns:p14="http://schemas.microsoft.com/office/powerpoint/2010/main" val="2234759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30B3C-DF0E-A92F-FD27-6F7F707C0DA1}"/>
              </a:ext>
            </a:extLst>
          </p:cNvPr>
          <p:cNvSpPr>
            <a:spLocks noGrp="1"/>
          </p:cNvSpPr>
          <p:nvPr>
            <p:ph type="ctrTitle"/>
          </p:nvPr>
        </p:nvSpPr>
        <p:spPr/>
        <p:txBody>
          <a:bodyPr/>
          <a:lstStyle/>
          <a:p>
            <a:r>
              <a:rPr lang="en-US" dirty="0" err="1"/>
              <a:t>Indiv</a:t>
            </a:r>
            <a:r>
              <a:rPr lang="en-US" dirty="0"/>
              <a:t>. Meeting</a:t>
            </a:r>
          </a:p>
        </p:txBody>
      </p:sp>
      <p:sp>
        <p:nvSpPr>
          <p:cNvPr id="3" name="Subtitle 2">
            <a:extLst>
              <a:ext uri="{FF2B5EF4-FFF2-40B4-BE49-F238E27FC236}">
                <a16:creationId xmlns:a16="http://schemas.microsoft.com/office/drawing/2014/main" id="{6A1F255D-8942-A328-B75D-9615E7E92D4D}"/>
              </a:ext>
            </a:extLst>
          </p:cNvPr>
          <p:cNvSpPr>
            <a:spLocks noGrp="1"/>
          </p:cNvSpPr>
          <p:nvPr>
            <p:ph type="subTitle" idx="1"/>
          </p:nvPr>
        </p:nvSpPr>
        <p:spPr/>
        <p:txBody>
          <a:bodyPr/>
          <a:lstStyle/>
          <a:p>
            <a:r>
              <a:rPr lang="en-US" dirty="0"/>
              <a:t>2025 – 09 – 25 </a:t>
            </a:r>
          </a:p>
        </p:txBody>
      </p:sp>
    </p:spTree>
    <p:extLst>
      <p:ext uri="{BB962C8B-B14F-4D97-AF65-F5344CB8AC3E}">
        <p14:creationId xmlns:p14="http://schemas.microsoft.com/office/powerpoint/2010/main" val="3360472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D620DE4-287C-5F95-E31E-AC2ABDBBE94C}"/>
              </a:ext>
            </a:extLst>
          </p:cNvPr>
          <p:cNvPicPr>
            <a:picLocks noChangeAspect="1"/>
          </p:cNvPicPr>
          <p:nvPr/>
        </p:nvPicPr>
        <p:blipFill>
          <a:blip r:embed="rId3"/>
          <a:stretch>
            <a:fillRect/>
          </a:stretch>
        </p:blipFill>
        <p:spPr>
          <a:xfrm>
            <a:off x="7107115" y="0"/>
            <a:ext cx="5084885" cy="6858000"/>
          </a:xfrm>
          <a:prstGeom prst="rect">
            <a:avLst/>
          </a:prstGeom>
        </p:spPr>
      </p:pic>
      <p:pic>
        <p:nvPicPr>
          <p:cNvPr id="6" name="Picture 5">
            <a:extLst>
              <a:ext uri="{FF2B5EF4-FFF2-40B4-BE49-F238E27FC236}">
                <a16:creationId xmlns:a16="http://schemas.microsoft.com/office/drawing/2014/main" id="{5D1D8182-214D-7F76-A75B-ECD382A9FEA5}"/>
              </a:ext>
            </a:extLst>
          </p:cNvPr>
          <p:cNvPicPr>
            <a:picLocks noChangeAspect="1"/>
          </p:cNvPicPr>
          <p:nvPr/>
        </p:nvPicPr>
        <p:blipFill>
          <a:blip r:embed="rId4"/>
          <a:srcRect l="1819" t="56266" r="1398" b="1467"/>
          <a:stretch>
            <a:fillRect/>
          </a:stretch>
        </p:blipFill>
        <p:spPr>
          <a:xfrm>
            <a:off x="82296" y="3858768"/>
            <a:ext cx="4379976" cy="2898648"/>
          </a:xfrm>
          <a:prstGeom prst="rect">
            <a:avLst/>
          </a:prstGeom>
        </p:spPr>
      </p:pic>
      <p:sp>
        <p:nvSpPr>
          <p:cNvPr id="7" name="Oval 6">
            <a:extLst>
              <a:ext uri="{FF2B5EF4-FFF2-40B4-BE49-F238E27FC236}">
                <a16:creationId xmlns:a16="http://schemas.microsoft.com/office/drawing/2014/main" id="{2F414972-F697-60BC-2AF0-9D1D6F740709}"/>
              </a:ext>
            </a:extLst>
          </p:cNvPr>
          <p:cNvSpPr/>
          <p:nvPr/>
        </p:nvSpPr>
        <p:spPr>
          <a:xfrm>
            <a:off x="516594" y="5038095"/>
            <a:ext cx="508959" cy="132556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726278A5-55CA-28A3-2407-BD47AFA93647}"/>
              </a:ext>
            </a:extLst>
          </p:cNvPr>
          <p:cNvSpPr txBox="1">
            <a:spLocks/>
          </p:cNvSpPr>
          <p:nvPr/>
        </p:nvSpPr>
        <p:spPr>
          <a:xfrm>
            <a:off x="805579" y="523747"/>
            <a:ext cx="509230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Better fit of region on previous slide</a:t>
            </a:r>
          </a:p>
        </p:txBody>
      </p:sp>
    </p:spTree>
    <p:extLst>
      <p:ext uri="{BB962C8B-B14F-4D97-AF65-F5344CB8AC3E}">
        <p14:creationId xmlns:p14="http://schemas.microsoft.com/office/powerpoint/2010/main" val="1828904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40FE6-A206-5A97-6405-67EC6C865716}"/>
              </a:ext>
            </a:extLst>
          </p:cNvPr>
          <p:cNvSpPr>
            <a:spLocks noGrp="1"/>
          </p:cNvSpPr>
          <p:nvPr>
            <p:ph type="title"/>
          </p:nvPr>
        </p:nvSpPr>
        <p:spPr/>
        <p:txBody>
          <a:bodyPr>
            <a:normAutofit/>
          </a:bodyPr>
          <a:lstStyle/>
          <a:p>
            <a:r>
              <a:rPr lang="en-US" dirty="0"/>
              <a:t>We see this ~805 keV peak in the </a:t>
            </a:r>
            <a:r>
              <a:rPr lang="en-US" dirty="0" err="1"/>
              <a:t>bg</a:t>
            </a:r>
            <a:r>
              <a:rPr lang="en-US" dirty="0"/>
              <a:t> data, likely  Bi-214, the strongest </a:t>
            </a:r>
            <a:r>
              <a:rPr lang="en-US" dirty="0" err="1"/>
              <a:t>bg</a:t>
            </a:r>
            <a:r>
              <a:rPr lang="en-US" dirty="0"/>
              <a:t> in that region</a:t>
            </a:r>
          </a:p>
        </p:txBody>
      </p:sp>
      <p:pic>
        <p:nvPicPr>
          <p:cNvPr id="5" name="Picture 4">
            <a:extLst>
              <a:ext uri="{FF2B5EF4-FFF2-40B4-BE49-F238E27FC236}">
                <a16:creationId xmlns:a16="http://schemas.microsoft.com/office/drawing/2014/main" id="{C449B260-4AA8-7BB9-A3AA-1C1A917131F7}"/>
              </a:ext>
            </a:extLst>
          </p:cNvPr>
          <p:cNvPicPr>
            <a:picLocks noChangeAspect="1"/>
          </p:cNvPicPr>
          <p:nvPr/>
        </p:nvPicPr>
        <p:blipFill>
          <a:blip r:embed="rId2"/>
          <a:stretch>
            <a:fillRect/>
          </a:stretch>
        </p:blipFill>
        <p:spPr>
          <a:xfrm>
            <a:off x="1182620" y="1593847"/>
            <a:ext cx="9826760" cy="5264153"/>
          </a:xfrm>
          <a:prstGeom prst="rect">
            <a:avLst/>
          </a:prstGeom>
        </p:spPr>
      </p:pic>
      <p:pic>
        <p:nvPicPr>
          <p:cNvPr id="7" name="Content Placeholder 6" descr="A table of numbers and letters&#10;&#10;AI-generated content may be incorrect.">
            <a:extLst>
              <a:ext uri="{FF2B5EF4-FFF2-40B4-BE49-F238E27FC236}">
                <a16:creationId xmlns:a16="http://schemas.microsoft.com/office/drawing/2014/main" id="{77FA8359-320F-153C-99FC-A91480CDE54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68304" y="2079978"/>
            <a:ext cx="2760884" cy="1882421"/>
          </a:xfrm>
        </p:spPr>
      </p:pic>
    </p:spTree>
    <p:extLst>
      <p:ext uri="{BB962C8B-B14F-4D97-AF65-F5344CB8AC3E}">
        <p14:creationId xmlns:p14="http://schemas.microsoft.com/office/powerpoint/2010/main" val="315070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A89F7-BF29-4D40-A61F-E12E4D7A714D}"/>
              </a:ext>
            </a:extLst>
          </p:cNvPr>
          <p:cNvSpPr>
            <a:spLocks noGrp="1"/>
          </p:cNvSpPr>
          <p:nvPr>
            <p:ph type="title"/>
          </p:nvPr>
        </p:nvSpPr>
        <p:spPr>
          <a:xfrm>
            <a:off x="838200" y="365125"/>
            <a:ext cx="5797990" cy="1325563"/>
          </a:xfrm>
        </p:spPr>
        <p:txBody>
          <a:bodyPr/>
          <a:lstStyle/>
          <a:p>
            <a:r>
              <a:rPr lang="en-US" dirty="0"/>
              <a:t>So let’s fit the </a:t>
            </a:r>
            <a:r>
              <a:rPr lang="en-US" dirty="0" err="1"/>
              <a:t>bg</a:t>
            </a:r>
            <a:r>
              <a:rPr lang="en-US" dirty="0"/>
              <a:t> data to get relative intensities</a:t>
            </a:r>
          </a:p>
        </p:txBody>
      </p:sp>
      <p:sp>
        <p:nvSpPr>
          <p:cNvPr id="3" name="Content Placeholder 2">
            <a:extLst>
              <a:ext uri="{FF2B5EF4-FFF2-40B4-BE49-F238E27FC236}">
                <a16:creationId xmlns:a16="http://schemas.microsoft.com/office/drawing/2014/main" id="{10960769-305A-A0ED-0DE2-401EDBC4F197}"/>
              </a:ext>
            </a:extLst>
          </p:cNvPr>
          <p:cNvSpPr>
            <a:spLocks noGrp="1"/>
          </p:cNvSpPr>
          <p:nvPr>
            <p:ph idx="1"/>
          </p:nvPr>
        </p:nvSpPr>
        <p:spPr>
          <a:xfrm>
            <a:off x="838200" y="1690688"/>
            <a:ext cx="10515600" cy="5072440"/>
          </a:xfrm>
        </p:spPr>
        <p:txBody>
          <a:bodyPr>
            <a:normAutofit fontScale="25000" lnSpcReduction="20000"/>
          </a:bodyPr>
          <a:lstStyle/>
          <a:p>
            <a:pPr marL="0" indent="0">
              <a:buNone/>
            </a:pPr>
            <a:r>
              <a:rPr lang="en-US" dirty="0"/>
              <a:t>Processing e24joe_ag_fit.C...</a:t>
            </a:r>
          </a:p>
          <a:p>
            <a:pPr marL="0" indent="0">
              <a:buNone/>
            </a:pPr>
            <a:r>
              <a:rPr lang="en-US" dirty="0"/>
              <a:t> FCN=273.488 FROM MIGRAD    STATUS=CONVERGED    4499 CALLS        4500 TOTAL</a:t>
            </a:r>
          </a:p>
          <a:p>
            <a:pPr marL="0" indent="0">
              <a:buNone/>
            </a:pPr>
            <a:r>
              <a:rPr lang="en-US" dirty="0"/>
              <a:t>                     EDM=8.50408e-08    STRATEGY= 1  ERROR MATRIX UNCERTAINTY   0.9 per cent</a:t>
            </a:r>
          </a:p>
          <a:p>
            <a:pPr marL="0" indent="0">
              <a:buNone/>
            </a:pPr>
            <a:r>
              <a:rPr lang="en-US" dirty="0"/>
              <a:t>  EXT PARAMETER                                   STEP         FIRST   </a:t>
            </a:r>
          </a:p>
          <a:p>
            <a:pPr marL="0" indent="0">
              <a:buNone/>
            </a:pPr>
            <a:r>
              <a:rPr lang="en-US" dirty="0"/>
              <a:t>  NO.   NAME      VALUE            ERROR          SIZE      DERIVATIVE </a:t>
            </a:r>
          </a:p>
          <a:p>
            <a:pPr marL="0" indent="0">
              <a:buNone/>
            </a:pPr>
            <a:r>
              <a:rPr lang="en-US" dirty="0"/>
              <a:t>   1  p0           7.77635e+03   1.24350e+02  -6.76540e-02   1.17214e-06</a:t>
            </a:r>
          </a:p>
          <a:p>
            <a:pPr marL="0" indent="0">
              <a:buNone/>
            </a:pPr>
            <a:r>
              <a:rPr lang="en-US" dirty="0"/>
              <a:t>   2  p1           7.94941e+02   1.18787e-02  -2.18960e-06  -4.42925e-03</a:t>
            </a:r>
          </a:p>
          <a:p>
            <a:pPr marL="0" indent="0">
              <a:buNone/>
            </a:pPr>
            <a:r>
              <a:rPr lang="en-US" dirty="0"/>
              <a:t>   3  p2           7.24960e-01   1.27268e-02   4.19706e-06   1.17075e-02</a:t>
            </a:r>
          </a:p>
          <a:p>
            <a:pPr marL="0" indent="0">
              <a:buNone/>
            </a:pPr>
            <a:r>
              <a:rPr lang="en-US" dirty="0"/>
              <a:t>   4  p3           7.72152e+03   1.13464e+02   4.58194e-02  -2.51868e-07</a:t>
            </a:r>
          </a:p>
          <a:p>
            <a:pPr marL="0" indent="0">
              <a:buNone/>
            </a:pPr>
            <a:r>
              <a:rPr lang="en-US" dirty="0"/>
              <a:t>   5  p4           8.60494e+02   1.16518e-02  -4.80987e-07   4.97095e-03</a:t>
            </a:r>
          </a:p>
          <a:p>
            <a:pPr marL="0" indent="0">
              <a:buNone/>
            </a:pPr>
            <a:r>
              <a:rPr lang="en-US" dirty="0"/>
              <a:t>   6  p5           7.56792e-01   1.01499e-02  -7.70628e-07   2.04069e-03</a:t>
            </a:r>
          </a:p>
          <a:p>
            <a:pPr marL="0" indent="0">
              <a:buNone/>
            </a:pPr>
            <a:r>
              <a:rPr lang="en-US" dirty="0"/>
              <a:t>   7  p6           1.01025e+03   7.70073e+01  -8.00626e-02  -1.66377e-06</a:t>
            </a:r>
          </a:p>
          <a:p>
            <a:pPr marL="0" indent="0">
              <a:buNone/>
            </a:pPr>
            <a:r>
              <a:rPr lang="en-US" dirty="0"/>
              <a:t>   8  p7           8.30918e+02   7.91421e-02  -1.80124e-05   2.76170e-03</a:t>
            </a:r>
          </a:p>
          <a:p>
            <a:pPr marL="0" indent="0">
              <a:buNone/>
            </a:pPr>
            <a:r>
              <a:rPr lang="en-US" dirty="0"/>
              <a:t>   9  p8           9.10405e-01   7.24837e-02   4.26878e-05  -2.30191e-03</a:t>
            </a:r>
          </a:p>
          <a:p>
            <a:pPr marL="0" indent="0">
              <a:buNone/>
            </a:pPr>
            <a:r>
              <a:rPr lang="en-US" dirty="0"/>
              <a:t>  10  p9           2.93963e+03   9.55240e+01   8.57497e-02  -6.67829e-07</a:t>
            </a:r>
          </a:p>
          <a:p>
            <a:pPr marL="0" indent="0">
              <a:buNone/>
            </a:pPr>
            <a:r>
              <a:rPr lang="en-US" dirty="0"/>
              <a:t>  11  p10          8.35624e+02   2.83303e-02   6.63617e-06   8.72683e-03</a:t>
            </a:r>
          </a:p>
          <a:p>
            <a:pPr marL="0" indent="0">
              <a:buNone/>
            </a:pPr>
            <a:r>
              <a:rPr lang="en-US" dirty="0"/>
              <a:t>  12  p11          6.70856e-01   2.18337e-02  -1.70032e-05  -7.51245e-03</a:t>
            </a:r>
          </a:p>
          <a:p>
            <a:pPr marL="0" indent="0">
              <a:buNone/>
            </a:pPr>
            <a:r>
              <a:rPr lang="en-US" dirty="0"/>
              <a:t>  13  p12          2.01693e+03   7.17129e+01  -3.04508e-02   1.73846e-08</a:t>
            </a:r>
          </a:p>
          <a:p>
            <a:pPr marL="0" indent="0">
              <a:buNone/>
            </a:pPr>
            <a:r>
              <a:rPr lang="en-US" dirty="0"/>
              <a:t>  14  p13          8.39609e+02   4.71143e-02   3.89032e-05  -2.74278e-04</a:t>
            </a:r>
          </a:p>
          <a:p>
            <a:pPr marL="0" indent="0">
              <a:buNone/>
            </a:pPr>
            <a:r>
              <a:rPr lang="en-US" dirty="0"/>
              <a:t>  15  p14          1.12188e+00   4.17199e-02   3.41323e-05  -4.80339e-03</a:t>
            </a:r>
          </a:p>
          <a:p>
            <a:pPr marL="0" indent="0">
              <a:buNone/>
            </a:pPr>
            <a:r>
              <a:rPr lang="en-US" dirty="0"/>
              <a:t>  16  p15          9.78212e+03   1.51348e+02   4.88289e-02  -2.69515e-05</a:t>
            </a:r>
          </a:p>
          <a:p>
            <a:pPr marL="0" indent="0">
              <a:buNone/>
            </a:pPr>
            <a:r>
              <a:rPr lang="en-US" dirty="0"/>
              <a:t>  17  p16         -4.62525e-01   1.17607e-02  -6.35269e-06   1.88946e-02</a:t>
            </a:r>
          </a:p>
          <a:p>
            <a:pPr marL="0" indent="0">
              <a:buNone/>
            </a:pPr>
            <a:r>
              <a:rPr lang="en-US" dirty="0"/>
              <a:t>  18  p17         -5.11714e-03   2.04581e-04  -7.16633e-08  -2.05088e+01</a:t>
            </a:r>
          </a:p>
          <a:p>
            <a:pPr marL="0" indent="0">
              <a:buNone/>
            </a:pPr>
            <a:r>
              <a:rPr lang="en-US" dirty="0"/>
              <a:t>  19  p18          3.00955e+03   9.60025e+01  -7.10170e-02   1.12464e-07</a:t>
            </a:r>
          </a:p>
          <a:p>
            <a:pPr marL="0" indent="0">
              <a:buNone/>
            </a:pPr>
            <a:r>
              <a:rPr lang="en-US" dirty="0"/>
              <a:t>  20  p19          8.06179e+02   2.74888e-02  -2.32261e-05  -9.42272e-04</a:t>
            </a:r>
          </a:p>
          <a:p>
            <a:pPr marL="0" indent="0">
              <a:buNone/>
            </a:pPr>
            <a:r>
              <a:rPr lang="en-US" dirty="0"/>
              <a:t>  21  p20          7.64075e-01   2.64548e-02  -5.53522e-06  -3.74254e-03</a:t>
            </a:r>
          </a:p>
        </p:txBody>
      </p:sp>
      <p:pic>
        <p:nvPicPr>
          <p:cNvPr id="5" name="Picture 4">
            <a:extLst>
              <a:ext uri="{FF2B5EF4-FFF2-40B4-BE49-F238E27FC236}">
                <a16:creationId xmlns:a16="http://schemas.microsoft.com/office/drawing/2014/main" id="{CAD3BB84-E058-31C0-0DD4-7BBEE11C0759}"/>
              </a:ext>
            </a:extLst>
          </p:cNvPr>
          <p:cNvPicPr>
            <a:picLocks noChangeAspect="1"/>
          </p:cNvPicPr>
          <p:nvPr/>
        </p:nvPicPr>
        <p:blipFill>
          <a:blip r:embed="rId3"/>
          <a:srcRect t="3564"/>
          <a:stretch>
            <a:fillRect/>
          </a:stretch>
        </p:blipFill>
        <p:spPr>
          <a:xfrm>
            <a:off x="6796746" y="244444"/>
            <a:ext cx="5395254" cy="6613556"/>
          </a:xfrm>
          <a:prstGeom prst="rect">
            <a:avLst/>
          </a:prstGeom>
        </p:spPr>
      </p:pic>
    </p:spTree>
    <p:extLst>
      <p:ext uri="{BB962C8B-B14F-4D97-AF65-F5344CB8AC3E}">
        <p14:creationId xmlns:p14="http://schemas.microsoft.com/office/powerpoint/2010/main" val="1026286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A1B9B-AF9C-DC17-8ADF-E88BB1D01EA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42C873F-60BE-B27B-311B-295DF28250F8}"/>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FA659687-ACFD-1A09-FD83-ED15AF66ABF9}"/>
              </a:ext>
            </a:extLst>
          </p:cNvPr>
          <p:cNvPicPr>
            <a:picLocks noChangeAspect="1"/>
          </p:cNvPicPr>
          <p:nvPr/>
        </p:nvPicPr>
        <p:blipFill>
          <a:blip r:embed="rId2"/>
          <a:stretch>
            <a:fillRect/>
          </a:stretch>
        </p:blipFill>
        <p:spPr>
          <a:xfrm>
            <a:off x="0" y="163399"/>
            <a:ext cx="12192000" cy="6531202"/>
          </a:xfrm>
          <a:prstGeom prst="rect">
            <a:avLst/>
          </a:prstGeom>
        </p:spPr>
      </p:pic>
    </p:spTree>
    <p:extLst>
      <p:ext uri="{BB962C8B-B14F-4D97-AF65-F5344CB8AC3E}">
        <p14:creationId xmlns:p14="http://schemas.microsoft.com/office/powerpoint/2010/main" val="491813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09FC9-AE89-F41F-ECD6-807E3A0C7153}"/>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29DF6433-0EF2-C29D-B05A-E7791CE117C3}"/>
              </a:ext>
            </a:extLst>
          </p:cNvPr>
          <p:cNvPicPr>
            <a:picLocks noChangeAspect="1"/>
          </p:cNvPicPr>
          <p:nvPr/>
        </p:nvPicPr>
        <p:blipFill>
          <a:blip r:embed="rId3"/>
          <a:stretch>
            <a:fillRect/>
          </a:stretch>
        </p:blipFill>
        <p:spPr>
          <a:xfrm>
            <a:off x="6883571" y="0"/>
            <a:ext cx="5308429" cy="6858000"/>
          </a:xfrm>
          <a:prstGeom prst="rect">
            <a:avLst/>
          </a:prstGeom>
        </p:spPr>
      </p:pic>
      <p:pic>
        <p:nvPicPr>
          <p:cNvPr id="8" name="Picture 7">
            <a:extLst>
              <a:ext uri="{FF2B5EF4-FFF2-40B4-BE49-F238E27FC236}">
                <a16:creationId xmlns:a16="http://schemas.microsoft.com/office/drawing/2014/main" id="{D2A52E13-FEBD-D65A-3E8E-F0E39D5EE587}"/>
              </a:ext>
            </a:extLst>
          </p:cNvPr>
          <p:cNvPicPr>
            <a:picLocks noChangeAspect="1"/>
          </p:cNvPicPr>
          <p:nvPr/>
        </p:nvPicPr>
        <p:blipFill>
          <a:blip r:embed="rId4"/>
          <a:stretch>
            <a:fillRect/>
          </a:stretch>
        </p:blipFill>
        <p:spPr>
          <a:xfrm>
            <a:off x="0" y="0"/>
            <a:ext cx="4525546" cy="6858000"/>
          </a:xfrm>
          <a:prstGeom prst="rect">
            <a:avLst/>
          </a:prstGeom>
        </p:spPr>
      </p:pic>
      <p:sp>
        <p:nvSpPr>
          <p:cNvPr id="4" name="Oval 3">
            <a:extLst>
              <a:ext uri="{FF2B5EF4-FFF2-40B4-BE49-F238E27FC236}">
                <a16:creationId xmlns:a16="http://schemas.microsoft.com/office/drawing/2014/main" id="{22403D48-1E5B-C144-9350-E8B631333052}"/>
              </a:ext>
            </a:extLst>
          </p:cNvPr>
          <p:cNvSpPr/>
          <p:nvPr/>
        </p:nvSpPr>
        <p:spPr>
          <a:xfrm>
            <a:off x="507967" y="4597879"/>
            <a:ext cx="508959" cy="60384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A8C7402-F354-E1E1-206D-0F86AD2DC31F}"/>
              </a:ext>
            </a:extLst>
          </p:cNvPr>
          <p:cNvSpPr/>
          <p:nvPr/>
        </p:nvSpPr>
        <p:spPr>
          <a:xfrm>
            <a:off x="6364627" y="6324284"/>
            <a:ext cx="5529532" cy="53371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B8EB86B-17AE-598D-B138-C42EAB7451B4}"/>
              </a:ext>
            </a:extLst>
          </p:cNvPr>
          <p:cNvSpPr txBox="1"/>
          <p:nvPr/>
        </p:nvSpPr>
        <p:spPr>
          <a:xfrm>
            <a:off x="9935431" y="405924"/>
            <a:ext cx="1001155" cy="369332"/>
          </a:xfrm>
          <a:prstGeom prst="rect">
            <a:avLst/>
          </a:prstGeom>
          <a:noFill/>
        </p:spPr>
        <p:txBody>
          <a:bodyPr wrap="square">
            <a:spAutoFit/>
          </a:bodyPr>
          <a:lstStyle/>
          <a:p>
            <a:r>
              <a:rPr lang="en-US" dirty="0"/>
              <a:t>Pb-214</a:t>
            </a:r>
          </a:p>
        </p:txBody>
      </p:sp>
      <p:sp>
        <p:nvSpPr>
          <p:cNvPr id="15" name="TextBox 14">
            <a:extLst>
              <a:ext uri="{FF2B5EF4-FFF2-40B4-BE49-F238E27FC236}">
                <a16:creationId xmlns:a16="http://schemas.microsoft.com/office/drawing/2014/main" id="{6E3D2C0F-9690-52FF-8E78-E783D42D1BD6}"/>
              </a:ext>
            </a:extLst>
          </p:cNvPr>
          <p:cNvSpPr txBox="1"/>
          <p:nvPr/>
        </p:nvSpPr>
        <p:spPr>
          <a:xfrm>
            <a:off x="9068723" y="1919844"/>
            <a:ext cx="938123" cy="369332"/>
          </a:xfrm>
          <a:prstGeom prst="rect">
            <a:avLst/>
          </a:prstGeom>
          <a:noFill/>
        </p:spPr>
        <p:txBody>
          <a:bodyPr wrap="square">
            <a:spAutoFit/>
          </a:bodyPr>
          <a:lstStyle/>
          <a:p>
            <a:r>
              <a:rPr lang="en-US" dirty="0"/>
              <a:t>Ac-228</a:t>
            </a:r>
          </a:p>
        </p:txBody>
      </p:sp>
      <p:sp>
        <p:nvSpPr>
          <p:cNvPr id="17" name="TextBox 16">
            <a:extLst>
              <a:ext uri="{FF2B5EF4-FFF2-40B4-BE49-F238E27FC236}">
                <a16:creationId xmlns:a16="http://schemas.microsoft.com/office/drawing/2014/main" id="{4FAAF389-EDD2-CE54-EDCD-E2F43CA55F89}"/>
              </a:ext>
            </a:extLst>
          </p:cNvPr>
          <p:cNvSpPr txBox="1"/>
          <p:nvPr/>
        </p:nvSpPr>
        <p:spPr>
          <a:xfrm>
            <a:off x="7795907" y="2104510"/>
            <a:ext cx="1333486" cy="369332"/>
          </a:xfrm>
          <a:prstGeom prst="rect">
            <a:avLst/>
          </a:prstGeom>
          <a:noFill/>
        </p:spPr>
        <p:txBody>
          <a:bodyPr wrap="square">
            <a:spAutoFit/>
          </a:bodyPr>
          <a:lstStyle/>
          <a:p>
            <a:r>
              <a:rPr lang="en-US" dirty="0"/>
              <a:t>Pb-212</a:t>
            </a:r>
          </a:p>
        </p:txBody>
      </p:sp>
      <p:sp>
        <p:nvSpPr>
          <p:cNvPr id="19" name="TextBox 18">
            <a:extLst>
              <a:ext uri="{FF2B5EF4-FFF2-40B4-BE49-F238E27FC236}">
                <a16:creationId xmlns:a16="http://schemas.microsoft.com/office/drawing/2014/main" id="{600D3508-8D67-2BAB-45BE-178743703C22}"/>
              </a:ext>
            </a:extLst>
          </p:cNvPr>
          <p:cNvSpPr txBox="1"/>
          <p:nvPr/>
        </p:nvSpPr>
        <p:spPr>
          <a:xfrm>
            <a:off x="7529458" y="959922"/>
            <a:ext cx="1059576" cy="369332"/>
          </a:xfrm>
          <a:prstGeom prst="rect">
            <a:avLst/>
          </a:prstGeom>
          <a:noFill/>
        </p:spPr>
        <p:txBody>
          <a:bodyPr wrap="square">
            <a:spAutoFit/>
          </a:bodyPr>
          <a:lstStyle/>
          <a:p>
            <a:r>
              <a:rPr lang="en-US" dirty="0"/>
              <a:t>Pb-214</a:t>
            </a:r>
          </a:p>
        </p:txBody>
      </p:sp>
    </p:spTree>
    <p:extLst>
      <p:ext uri="{BB962C8B-B14F-4D97-AF65-F5344CB8AC3E}">
        <p14:creationId xmlns:p14="http://schemas.microsoft.com/office/powerpoint/2010/main" val="2524560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17C09-4C0C-BC9D-2D67-A87FAC54A634}"/>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844DAC6C-582C-FA6C-F52C-AFEECC441F16}"/>
              </a:ext>
            </a:extLst>
          </p:cNvPr>
          <p:cNvPicPr>
            <a:picLocks noChangeAspect="1"/>
          </p:cNvPicPr>
          <p:nvPr/>
        </p:nvPicPr>
        <p:blipFill>
          <a:blip r:embed="rId2"/>
          <a:stretch>
            <a:fillRect/>
          </a:stretch>
        </p:blipFill>
        <p:spPr>
          <a:xfrm>
            <a:off x="6363956" y="0"/>
            <a:ext cx="5828044" cy="6858000"/>
          </a:xfrm>
          <a:prstGeom prst="rect">
            <a:avLst/>
          </a:prstGeom>
        </p:spPr>
      </p:pic>
      <p:pic>
        <p:nvPicPr>
          <p:cNvPr id="8" name="Picture 7">
            <a:extLst>
              <a:ext uri="{FF2B5EF4-FFF2-40B4-BE49-F238E27FC236}">
                <a16:creationId xmlns:a16="http://schemas.microsoft.com/office/drawing/2014/main" id="{D750B92E-1DCC-CED2-71A6-88EE6A35F22E}"/>
              </a:ext>
            </a:extLst>
          </p:cNvPr>
          <p:cNvPicPr>
            <a:picLocks noChangeAspect="1"/>
          </p:cNvPicPr>
          <p:nvPr/>
        </p:nvPicPr>
        <p:blipFill>
          <a:blip r:embed="rId3"/>
          <a:stretch>
            <a:fillRect/>
          </a:stretch>
        </p:blipFill>
        <p:spPr>
          <a:xfrm>
            <a:off x="0" y="0"/>
            <a:ext cx="4525546" cy="6858000"/>
          </a:xfrm>
          <a:prstGeom prst="rect">
            <a:avLst/>
          </a:prstGeom>
        </p:spPr>
      </p:pic>
      <p:sp>
        <p:nvSpPr>
          <p:cNvPr id="4" name="Oval 3">
            <a:extLst>
              <a:ext uri="{FF2B5EF4-FFF2-40B4-BE49-F238E27FC236}">
                <a16:creationId xmlns:a16="http://schemas.microsoft.com/office/drawing/2014/main" id="{6F92172C-91D8-6933-1B60-C4114156AEF4}"/>
              </a:ext>
            </a:extLst>
          </p:cNvPr>
          <p:cNvSpPr/>
          <p:nvPr/>
        </p:nvSpPr>
        <p:spPr>
          <a:xfrm>
            <a:off x="506082" y="4390845"/>
            <a:ext cx="508959" cy="301925"/>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483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E3F1-D18F-57F5-F5FA-2A33791EB0B7}"/>
              </a:ext>
            </a:extLst>
          </p:cNvPr>
          <p:cNvSpPr>
            <a:spLocks noGrp="1"/>
          </p:cNvSpPr>
          <p:nvPr>
            <p:ph type="title"/>
          </p:nvPr>
        </p:nvSpPr>
        <p:spPr/>
        <p:txBody>
          <a:bodyPr/>
          <a:lstStyle/>
          <a:p>
            <a:r>
              <a:rPr lang="en-US" dirty="0"/>
              <a:t>Fitting Events (example)</a:t>
            </a:r>
          </a:p>
        </p:txBody>
      </p:sp>
      <p:sp>
        <p:nvSpPr>
          <p:cNvPr id="5" name="Content Placeholder 4">
            <a:extLst>
              <a:ext uri="{FF2B5EF4-FFF2-40B4-BE49-F238E27FC236}">
                <a16:creationId xmlns:a16="http://schemas.microsoft.com/office/drawing/2014/main" id="{8CC290A0-D8B7-E1E8-7983-1D08733C71A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031757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72BD08-0D28-DCFE-FA8A-7E825D4F02F5}"/>
              </a:ext>
            </a:extLst>
          </p:cNvPr>
          <p:cNvSpPr txBox="1">
            <a:spLocks/>
          </p:cNvSpPr>
          <p:nvPr/>
        </p:nvSpPr>
        <p:spPr>
          <a:xfrm>
            <a:off x="838200" y="1"/>
            <a:ext cx="11353800" cy="16906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Screenshot of my fit for event 97 (top row has wrong counts/MeV value, so the residuals are off, but should be minimized, the bottom row has closer to correct values, but the origin and direction of the fit parameters are close to the real values)</a:t>
            </a:r>
          </a:p>
        </p:txBody>
      </p:sp>
      <p:pic>
        <p:nvPicPr>
          <p:cNvPr id="5" name="Picture 4">
            <a:extLst>
              <a:ext uri="{FF2B5EF4-FFF2-40B4-BE49-F238E27FC236}">
                <a16:creationId xmlns:a16="http://schemas.microsoft.com/office/drawing/2014/main" id="{988DE9B6-80A5-7A36-0245-4BC2B5F4808F}"/>
              </a:ext>
            </a:extLst>
          </p:cNvPr>
          <p:cNvPicPr>
            <a:picLocks noChangeAspect="1"/>
          </p:cNvPicPr>
          <p:nvPr/>
        </p:nvPicPr>
        <p:blipFill>
          <a:blip r:embed="rId2"/>
          <a:stretch>
            <a:fillRect/>
          </a:stretch>
        </p:blipFill>
        <p:spPr>
          <a:xfrm>
            <a:off x="1009484" y="1690688"/>
            <a:ext cx="10173032" cy="5176684"/>
          </a:xfrm>
          <a:prstGeom prst="rect">
            <a:avLst/>
          </a:prstGeom>
        </p:spPr>
      </p:pic>
    </p:spTree>
    <p:extLst>
      <p:ext uri="{BB962C8B-B14F-4D97-AF65-F5344CB8AC3E}">
        <p14:creationId xmlns:p14="http://schemas.microsoft.com/office/powerpoint/2010/main" val="3523593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F4763-CF1D-54EA-3DE7-6D07FBFA295F}"/>
              </a:ext>
            </a:extLst>
          </p:cNvPr>
          <p:cNvSpPr>
            <a:spLocks noGrp="1"/>
          </p:cNvSpPr>
          <p:nvPr>
            <p:ph type="title"/>
          </p:nvPr>
        </p:nvSpPr>
        <p:spPr>
          <a:xfrm>
            <a:off x="838200" y="0"/>
            <a:ext cx="6011114" cy="455007"/>
          </a:xfrm>
        </p:spPr>
        <p:txBody>
          <a:bodyPr>
            <a:normAutofit/>
          </a:bodyPr>
          <a:lstStyle/>
          <a:p>
            <a:r>
              <a:rPr lang="en-US" sz="2000" dirty="0"/>
              <a:t>Event 22, ABNORMAL_TERMINATION_IN_LNSRCH</a:t>
            </a:r>
          </a:p>
        </p:txBody>
      </p:sp>
      <p:sp>
        <p:nvSpPr>
          <p:cNvPr id="3" name="Content Placeholder 2">
            <a:extLst>
              <a:ext uri="{FF2B5EF4-FFF2-40B4-BE49-F238E27FC236}">
                <a16:creationId xmlns:a16="http://schemas.microsoft.com/office/drawing/2014/main" id="{C927FD4D-F65E-29FE-A0C1-63B65E186C4E}"/>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4DAF561B-FAF4-4021-ED55-98F6F65B1E88}"/>
              </a:ext>
            </a:extLst>
          </p:cNvPr>
          <p:cNvPicPr>
            <a:picLocks noChangeAspect="1"/>
          </p:cNvPicPr>
          <p:nvPr/>
        </p:nvPicPr>
        <p:blipFill>
          <a:blip r:embed="rId2"/>
          <a:stretch>
            <a:fillRect/>
          </a:stretch>
        </p:blipFill>
        <p:spPr>
          <a:xfrm>
            <a:off x="0" y="568848"/>
            <a:ext cx="12192000" cy="3430594"/>
          </a:xfrm>
          <a:prstGeom prst="rect">
            <a:avLst/>
          </a:prstGeom>
        </p:spPr>
      </p:pic>
      <p:pic>
        <p:nvPicPr>
          <p:cNvPr id="5" name="Picture 4">
            <a:extLst>
              <a:ext uri="{FF2B5EF4-FFF2-40B4-BE49-F238E27FC236}">
                <a16:creationId xmlns:a16="http://schemas.microsoft.com/office/drawing/2014/main" id="{15F69A15-1F43-B932-3D24-219828EFB0DC}"/>
              </a:ext>
            </a:extLst>
          </p:cNvPr>
          <p:cNvPicPr>
            <a:picLocks noChangeAspect="1"/>
          </p:cNvPicPr>
          <p:nvPr/>
        </p:nvPicPr>
        <p:blipFill>
          <a:blip r:embed="rId3"/>
          <a:stretch>
            <a:fillRect/>
          </a:stretch>
        </p:blipFill>
        <p:spPr>
          <a:xfrm>
            <a:off x="8229599" y="0"/>
            <a:ext cx="1775381" cy="1336460"/>
          </a:xfrm>
          <a:prstGeom prst="rect">
            <a:avLst/>
          </a:prstGeom>
        </p:spPr>
      </p:pic>
      <p:pic>
        <p:nvPicPr>
          <p:cNvPr id="9" name="Picture 8">
            <a:extLst>
              <a:ext uri="{FF2B5EF4-FFF2-40B4-BE49-F238E27FC236}">
                <a16:creationId xmlns:a16="http://schemas.microsoft.com/office/drawing/2014/main" id="{1957AEF1-89D8-A8DC-F64C-5D0865F2F100}"/>
              </a:ext>
            </a:extLst>
          </p:cNvPr>
          <p:cNvPicPr>
            <a:picLocks noChangeAspect="1"/>
          </p:cNvPicPr>
          <p:nvPr/>
        </p:nvPicPr>
        <p:blipFill>
          <a:blip r:embed="rId4"/>
          <a:stretch>
            <a:fillRect/>
          </a:stretch>
        </p:blipFill>
        <p:spPr>
          <a:xfrm>
            <a:off x="0" y="3536424"/>
            <a:ext cx="12192000" cy="3439589"/>
          </a:xfrm>
          <a:prstGeom prst="rect">
            <a:avLst/>
          </a:prstGeom>
        </p:spPr>
      </p:pic>
    </p:spTree>
    <p:extLst>
      <p:ext uri="{BB962C8B-B14F-4D97-AF65-F5344CB8AC3E}">
        <p14:creationId xmlns:p14="http://schemas.microsoft.com/office/powerpoint/2010/main" val="2959340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with text on it&#10;&#10;AI-generated content may be incorrect.">
            <a:extLst>
              <a:ext uri="{FF2B5EF4-FFF2-40B4-BE49-F238E27FC236}">
                <a16:creationId xmlns:a16="http://schemas.microsoft.com/office/drawing/2014/main" id="{09B9BF85-1DDB-CA32-1E85-56D7AC7A57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572" y="518783"/>
            <a:ext cx="7772855" cy="5820433"/>
          </a:xfrm>
        </p:spPr>
      </p:pic>
    </p:spTree>
    <p:extLst>
      <p:ext uri="{BB962C8B-B14F-4D97-AF65-F5344CB8AC3E}">
        <p14:creationId xmlns:p14="http://schemas.microsoft.com/office/powerpoint/2010/main" val="1114263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F8C8F-6738-B3C2-882F-444969D42479}"/>
              </a:ext>
            </a:extLst>
          </p:cNvPr>
          <p:cNvSpPr>
            <a:spLocks noGrp="1"/>
          </p:cNvSpPr>
          <p:nvPr>
            <p:ph type="title"/>
          </p:nvPr>
        </p:nvSpPr>
        <p:spPr/>
        <p:txBody>
          <a:bodyPr/>
          <a:lstStyle/>
          <a:p>
            <a:r>
              <a:rPr lang="en-US" dirty="0"/>
              <a:t>Improved gamma fits</a:t>
            </a:r>
          </a:p>
        </p:txBody>
      </p:sp>
      <p:sp>
        <p:nvSpPr>
          <p:cNvPr id="3" name="Content Placeholder 2">
            <a:extLst>
              <a:ext uri="{FF2B5EF4-FFF2-40B4-BE49-F238E27FC236}">
                <a16:creationId xmlns:a16="http://schemas.microsoft.com/office/drawing/2014/main" id="{2BAF5D9C-E633-7528-0525-43653DE1FB9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100858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3B07D-57AC-4C16-8DFA-00DC7693A67E}"/>
              </a:ext>
            </a:extLst>
          </p:cNvPr>
          <p:cNvSpPr>
            <a:spLocks noGrp="1"/>
          </p:cNvSpPr>
          <p:nvPr>
            <p:ph type="title"/>
          </p:nvPr>
        </p:nvSpPr>
        <p:spPr/>
        <p:txBody>
          <a:bodyPr/>
          <a:lstStyle/>
          <a:p>
            <a:r>
              <a:rPr lang="en-US" dirty="0"/>
              <a:t>ATTPCROOT </a:t>
            </a:r>
            <a:r>
              <a:rPr lang="en-US" baseline="30000" dirty="0"/>
              <a:t>220</a:t>
            </a:r>
            <a:r>
              <a:rPr lang="en-US" dirty="0"/>
              <a:t>Rn Decay Energy Plots</a:t>
            </a:r>
          </a:p>
        </p:txBody>
      </p:sp>
      <p:sp>
        <p:nvSpPr>
          <p:cNvPr id="3" name="Content Placeholder 2">
            <a:extLst>
              <a:ext uri="{FF2B5EF4-FFF2-40B4-BE49-F238E27FC236}">
                <a16:creationId xmlns:a16="http://schemas.microsoft.com/office/drawing/2014/main" id="{0BD73196-83C9-E2E7-91D3-7DD74F9CB70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9922138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7DEFB-71CB-3557-D5A4-7035DD284E4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5C99F2E-55E6-CA8A-28D0-B6320EE36451}"/>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3AA69ACB-E318-81F0-A0B5-CA7A63616618}"/>
              </a:ext>
            </a:extLst>
          </p:cNvPr>
          <p:cNvPicPr>
            <a:picLocks noChangeAspect="1"/>
          </p:cNvPicPr>
          <p:nvPr/>
        </p:nvPicPr>
        <p:blipFill>
          <a:blip r:embed="rId2"/>
          <a:stretch>
            <a:fillRect/>
          </a:stretch>
        </p:blipFill>
        <p:spPr>
          <a:xfrm>
            <a:off x="962456" y="0"/>
            <a:ext cx="10267087" cy="6858000"/>
          </a:xfrm>
          <a:prstGeom prst="rect">
            <a:avLst/>
          </a:prstGeom>
        </p:spPr>
      </p:pic>
    </p:spTree>
    <p:extLst>
      <p:ext uri="{BB962C8B-B14F-4D97-AF65-F5344CB8AC3E}">
        <p14:creationId xmlns:p14="http://schemas.microsoft.com/office/powerpoint/2010/main" val="2245512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83EFB-51A6-066C-F793-D730FDA0D078}"/>
              </a:ext>
            </a:extLst>
          </p:cNvPr>
          <p:cNvSpPr>
            <a:spLocks noGrp="1"/>
          </p:cNvSpPr>
          <p:nvPr>
            <p:ph type="title"/>
          </p:nvPr>
        </p:nvSpPr>
        <p:spPr>
          <a:xfrm>
            <a:off x="838200" y="0"/>
            <a:ext cx="10515600" cy="752549"/>
          </a:xfrm>
        </p:spPr>
        <p:txBody>
          <a:bodyPr/>
          <a:lstStyle/>
          <a:p>
            <a:r>
              <a:rPr lang="en-US" dirty="0"/>
              <a:t>No good, constrain sigma and fit tails to fix</a:t>
            </a:r>
          </a:p>
        </p:txBody>
      </p:sp>
      <p:sp>
        <p:nvSpPr>
          <p:cNvPr id="3" name="Content Placeholder 2">
            <a:extLst>
              <a:ext uri="{FF2B5EF4-FFF2-40B4-BE49-F238E27FC236}">
                <a16:creationId xmlns:a16="http://schemas.microsoft.com/office/drawing/2014/main" id="{9C061D97-B493-42BC-A804-FD4718818F82}"/>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C8482FB2-3C91-C513-3C97-D589D1B57A00}"/>
              </a:ext>
            </a:extLst>
          </p:cNvPr>
          <p:cNvPicPr>
            <a:picLocks noChangeAspect="1"/>
          </p:cNvPicPr>
          <p:nvPr/>
        </p:nvPicPr>
        <p:blipFill>
          <a:blip r:embed="rId2"/>
          <a:stretch>
            <a:fillRect/>
          </a:stretch>
        </p:blipFill>
        <p:spPr>
          <a:xfrm>
            <a:off x="0" y="752549"/>
            <a:ext cx="12192000" cy="6105451"/>
          </a:xfrm>
          <a:prstGeom prst="rect">
            <a:avLst/>
          </a:prstGeom>
        </p:spPr>
      </p:pic>
    </p:spTree>
    <p:extLst>
      <p:ext uri="{BB962C8B-B14F-4D97-AF65-F5344CB8AC3E}">
        <p14:creationId xmlns:p14="http://schemas.microsoft.com/office/powerpoint/2010/main" val="2535558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2C5B-9DA1-19EA-ECAB-6790C23D5513}"/>
              </a:ext>
            </a:extLst>
          </p:cNvPr>
          <p:cNvSpPr>
            <a:spLocks noGrp="1"/>
          </p:cNvSpPr>
          <p:nvPr>
            <p:ph type="title"/>
          </p:nvPr>
        </p:nvSpPr>
        <p:spPr/>
        <p:txBody>
          <a:bodyPr/>
          <a:lstStyle/>
          <a:p>
            <a:r>
              <a:rPr lang="en-US" dirty="0" err="1"/>
              <a:t>RvE</a:t>
            </a:r>
            <a:r>
              <a:rPr lang="en-US" dirty="0"/>
              <a:t> hist and fitting with and w/o veto condition</a:t>
            </a:r>
          </a:p>
        </p:txBody>
      </p:sp>
      <p:sp>
        <p:nvSpPr>
          <p:cNvPr id="3" name="Content Placeholder 2">
            <a:extLst>
              <a:ext uri="{FF2B5EF4-FFF2-40B4-BE49-F238E27FC236}">
                <a16:creationId xmlns:a16="http://schemas.microsoft.com/office/drawing/2014/main" id="{CDE95280-2F53-5343-B93F-D6881B602FEE}"/>
              </a:ext>
            </a:extLst>
          </p:cNvPr>
          <p:cNvSpPr>
            <a:spLocks noGrp="1"/>
          </p:cNvSpPr>
          <p:nvPr>
            <p:ph idx="1"/>
          </p:nvPr>
        </p:nvSpPr>
        <p:spPr/>
        <p:txBody>
          <a:bodyPr/>
          <a:lstStyle/>
          <a:p>
            <a:r>
              <a:rPr lang="en-US" dirty="0"/>
              <a:t>Stored in fishtank shared drive (</a:t>
            </a:r>
            <a:r>
              <a:rPr lang="en-US" dirty="0" err="1"/>
              <a:t>wredegroup</a:t>
            </a:r>
            <a:r>
              <a:rPr lang="en-US" dirty="0"/>
              <a:t>)</a:t>
            </a:r>
          </a:p>
          <a:p>
            <a:r>
              <a:rPr lang="en-US" dirty="0"/>
              <a:t>Created via GET_gain_match.py in fishtank </a:t>
            </a:r>
            <a:r>
              <a:rPr lang="en-US" dirty="0" err="1"/>
              <a:t>gadget_scripts_dir</a:t>
            </a:r>
            <a:endParaRPr lang="en-US" dirty="0"/>
          </a:p>
        </p:txBody>
      </p:sp>
    </p:spTree>
    <p:extLst>
      <p:ext uri="{BB962C8B-B14F-4D97-AF65-F5344CB8AC3E}">
        <p14:creationId xmlns:p14="http://schemas.microsoft.com/office/powerpoint/2010/main" val="3206979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60BC0-7970-7F0B-C750-B164ECFEB5A4}"/>
              </a:ext>
            </a:extLst>
          </p:cNvPr>
          <p:cNvSpPr>
            <a:spLocks noGrp="1"/>
          </p:cNvSpPr>
          <p:nvPr>
            <p:ph type="title"/>
          </p:nvPr>
        </p:nvSpPr>
        <p:spPr/>
        <p:txBody>
          <a:bodyPr/>
          <a:lstStyle/>
          <a:p>
            <a:r>
              <a:rPr lang="en-US" dirty="0"/>
              <a:t>w/o veto</a:t>
            </a:r>
          </a:p>
        </p:txBody>
      </p:sp>
      <p:pic>
        <p:nvPicPr>
          <p:cNvPr id="5" name="Content Placeholder 4" descr="A screen shot of a graph&#10;&#10;AI-generated content may be incorrect.">
            <a:extLst>
              <a:ext uri="{FF2B5EF4-FFF2-40B4-BE49-F238E27FC236}">
                <a16:creationId xmlns:a16="http://schemas.microsoft.com/office/drawing/2014/main" id="{21F5EAC0-A75B-2420-1F17-85D446BC88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606" y="1825625"/>
            <a:ext cx="8568788" cy="4351338"/>
          </a:xfrm>
        </p:spPr>
      </p:pic>
    </p:spTree>
    <p:extLst>
      <p:ext uri="{BB962C8B-B14F-4D97-AF65-F5344CB8AC3E}">
        <p14:creationId xmlns:p14="http://schemas.microsoft.com/office/powerpoint/2010/main" val="2875551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643A1-A324-0C3E-788E-111CAFF5E3D2}"/>
              </a:ext>
            </a:extLst>
          </p:cNvPr>
          <p:cNvSpPr>
            <a:spLocks noGrp="1"/>
          </p:cNvSpPr>
          <p:nvPr>
            <p:ph type="title"/>
          </p:nvPr>
        </p:nvSpPr>
        <p:spPr/>
        <p:txBody>
          <a:bodyPr/>
          <a:lstStyle/>
          <a:p>
            <a:r>
              <a:rPr lang="en-US" dirty="0"/>
              <a:t>w/o veto</a:t>
            </a:r>
          </a:p>
        </p:txBody>
      </p:sp>
      <p:pic>
        <p:nvPicPr>
          <p:cNvPr id="5" name="Content Placeholder 4" descr="A graph of energy histogram&#10;&#10;AI-generated content may be incorrect.">
            <a:extLst>
              <a:ext uri="{FF2B5EF4-FFF2-40B4-BE49-F238E27FC236}">
                <a16:creationId xmlns:a16="http://schemas.microsoft.com/office/drawing/2014/main" id="{5755D1FF-6B84-BB6D-10D2-797345DFA36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108" y="1825625"/>
            <a:ext cx="5801784" cy="4351338"/>
          </a:xfrm>
        </p:spPr>
      </p:pic>
    </p:spTree>
    <p:extLst>
      <p:ext uri="{BB962C8B-B14F-4D97-AF65-F5344CB8AC3E}">
        <p14:creationId xmlns:p14="http://schemas.microsoft.com/office/powerpoint/2010/main" val="139730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1EC1F-BD3B-31D0-47D9-AE4847401238}"/>
              </a:ext>
            </a:extLst>
          </p:cNvPr>
          <p:cNvSpPr>
            <a:spLocks noGrp="1"/>
          </p:cNvSpPr>
          <p:nvPr>
            <p:ph type="title"/>
          </p:nvPr>
        </p:nvSpPr>
        <p:spPr/>
        <p:txBody>
          <a:bodyPr/>
          <a:lstStyle/>
          <a:p>
            <a:r>
              <a:rPr lang="en-US" dirty="0"/>
              <a:t>Veto &lt; 300</a:t>
            </a:r>
          </a:p>
        </p:txBody>
      </p:sp>
      <p:pic>
        <p:nvPicPr>
          <p:cNvPr id="5" name="Content Placeholder 4" descr="A green and blue explosion&#10;&#10;AI-generated content may be incorrect.">
            <a:extLst>
              <a:ext uri="{FF2B5EF4-FFF2-40B4-BE49-F238E27FC236}">
                <a16:creationId xmlns:a16="http://schemas.microsoft.com/office/drawing/2014/main" id="{8F19DBDC-43AD-05AC-2C50-D064B7575F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606" y="1825625"/>
            <a:ext cx="8568788" cy="4351338"/>
          </a:xfrm>
        </p:spPr>
      </p:pic>
    </p:spTree>
    <p:extLst>
      <p:ext uri="{BB962C8B-B14F-4D97-AF65-F5344CB8AC3E}">
        <p14:creationId xmlns:p14="http://schemas.microsoft.com/office/powerpoint/2010/main" val="639611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6E5A1-27FA-8ED5-3A96-4A1FFA588EE6}"/>
              </a:ext>
            </a:extLst>
          </p:cNvPr>
          <p:cNvSpPr>
            <a:spLocks noGrp="1"/>
          </p:cNvSpPr>
          <p:nvPr>
            <p:ph type="title"/>
          </p:nvPr>
        </p:nvSpPr>
        <p:spPr/>
        <p:txBody>
          <a:bodyPr/>
          <a:lstStyle/>
          <a:p>
            <a:r>
              <a:rPr lang="en-US" dirty="0"/>
              <a:t>Veto &lt; 300</a:t>
            </a:r>
          </a:p>
        </p:txBody>
      </p:sp>
      <p:pic>
        <p:nvPicPr>
          <p:cNvPr id="5" name="Content Placeholder 4" descr="A blue graph on a white background&#10;&#10;AI-generated content may be incorrect.">
            <a:extLst>
              <a:ext uri="{FF2B5EF4-FFF2-40B4-BE49-F238E27FC236}">
                <a16:creationId xmlns:a16="http://schemas.microsoft.com/office/drawing/2014/main" id="{A7B4ECDB-6F84-56E0-77FB-600351325F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606" y="1825625"/>
            <a:ext cx="8568788" cy="4351338"/>
          </a:xfrm>
        </p:spPr>
      </p:pic>
    </p:spTree>
    <p:extLst>
      <p:ext uri="{BB962C8B-B14F-4D97-AF65-F5344CB8AC3E}">
        <p14:creationId xmlns:p14="http://schemas.microsoft.com/office/powerpoint/2010/main" val="23309108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6AC76-8671-DFD7-87A0-86DDA9488062}"/>
              </a:ext>
            </a:extLst>
          </p:cNvPr>
          <p:cNvSpPr>
            <a:spLocks noGrp="1"/>
          </p:cNvSpPr>
          <p:nvPr>
            <p:ph type="title"/>
          </p:nvPr>
        </p:nvSpPr>
        <p:spPr/>
        <p:txBody>
          <a:bodyPr/>
          <a:lstStyle/>
          <a:p>
            <a:r>
              <a:rPr lang="en-US" dirty="0"/>
              <a:t>Veto &lt; 300 (zoom)</a:t>
            </a:r>
          </a:p>
        </p:txBody>
      </p:sp>
      <p:pic>
        <p:nvPicPr>
          <p:cNvPr id="5" name="Content Placeholder 4" descr="A blue graph on a white background&#10;&#10;AI-generated content may be incorrect.">
            <a:extLst>
              <a:ext uri="{FF2B5EF4-FFF2-40B4-BE49-F238E27FC236}">
                <a16:creationId xmlns:a16="http://schemas.microsoft.com/office/drawing/2014/main" id="{1F84D5E5-B799-C78C-C647-2071EB7BAB2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1606" y="1825625"/>
            <a:ext cx="8568788" cy="4351338"/>
          </a:xfrm>
        </p:spPr>
      </p:pic>
    </p:spTree>
    <p:extLst>
      <p:ext uri="{BB962C8B-B14F-4D97-AF65-F5344CB8AC3E}">
        <p14:creationId xmlns:p14="http://schemas.microsoft.com/office/powerpoint/2010/main" val="10372866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39F4-AC3A-CA9B-00CC-C39E85E79CC6}"/>
              </a:ext>
            </a:extLst>
          </p:cNvPr>
          <p:cNvSpPr>
            <a:spLocks noGrp="1"/>
          </p:cNvSpPr>
          <p:nvPr>
            <p:ph type="title"/>
          </p:nvPr>
        </p:nvSpPr>
        <p:spPr/>
        <p:txBody>
          <a:bodyPr/>
          <a:lstStyle/>
          <a:p>
            <a:r>
              <a:rPr lang="en-US" dirty="0"/>
              <a:t>Write a script that updates the </a:t>
            </a:r>
            <a:r>
              <a:rPr lang="en-US" dirty="0" err="1"/>
              <a:t>dxy</a:t>
            </a:r>
            <a:r>
              <a:rPr lang="en-US" dirty="0"/>
              <a:t> vs </a:t>
            </a:r>
            <a:r>
              <a:rPr lang="en-US" dirty="0" err="1"/>
              <a:t>dz</a:t>
            </a:r>
            <a:r>
              <a:rPr lang="en-US" dirty="0"/>
              <a:t> plot when a new fit is completed</a:t>
            </a:r>
          </a:p>
        </p:txBody>
      </p:sp>
      <p:sp>
        <p:nvSpPr>
          <p:cNvPr id="3" name="Content Placeholder 2">
            <a:extLst>
              <a:ext uri="{FF2B5EF4-FFF2-40B4-BE49-F238E27FC236}">
                <a16:creationId xmlns:a16="http://schemas.microsoft.com/office/drawing/2014/main" id="{7D7AC456-3EBC-3A41-7065-C6F84B7EF54A}"/>
              </a:ext>
            </a:extLst>
          </p:cNvPr>
          <p:cNvSpPr>
            <a:spLocks noGrp="1"/>
          </p:cNvSpPr>
          <p:nvPr>
            <p:ph idx="1"/>
          </p:nvPr>
        </p:nvSpPr>
        <p:spPr/>
        <p:txBody>
          <a:bodyPr/>
          <a:lstStyle/>
          <a:p>
            <a:r>
              <a:rPr lang="en-US" dirty="0"/>
              <a:t>This can also be used to assess the percentage of fits that end in abnormal termination due to a line search issue</a:t>
            </a:r>
          </a:p>
        </p:txBody>
      </p:sp>
    </p:spTree>
    <p:extLst>
      <p:ext uri="{BB962C8B-B14F-4D97-AF65-F5344CB8AC3E}">
        <p14:creationId xmlns:p14="http://schemas.microsoft.com/office/powerpoint/2010/main" val="3700923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B596342-843E-B965-3AC1-4F9AAAC4AEAB}"/>
              </a:ext>
            </a:extLst>
          </p:cNvPr>
          <p:cNvPicPr>
            <a:picLocks noChangeAspect="1"/>
          </p:cNvPicPr>
          <p:nvPr/>
        </p:nvPicPr>
        <p:blipFill>
          <a:blip r:embed="rId2"/>
          <a:stretch>
            <a:fillRect/>
          </a:stretch>
        </p:blipFill>
        <p:spPr>
          <a:xfrm>
            <a:off x="0" y="2372264"/>
            <a:ext cx="4515995" cy="4485736"/>
          </a:xfrm>
          <a:prstGeom prst="rect">
            <a:avLst/>
          </a:prstGeom>
        </p:spPr>
      </p:pic>
      <p:sp>
        <p:nvSpPr>
          <p:cNvPr id="11" name="Oval 10">
            <a:extLst>
              <a:ext uri="{FF2B5EF4-FFF2-40B4-BE49-F238E27FC236}">
                <a16:creationId xmlns:a16="http://schemas.microsoft.com/office/drawing/2014/main" id="{DB5B85BF-2B0B-098D-2F2F-A9CC0A0D6BFA}"/>
              </a:ext>
            </a:extLst>
          </p:cNvPr>
          <p:cNvSpPr/>
          <p:nvPr/>
        </p:nvSpPr>
        <p:spPr>
          <a:xfrm>
            <a:off x="551100" y="5342432"/>
            <a:ext cx="508959" cy="113006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205C673-94E3-8032-48CE-E3322CD5DB75}"/>
              </a:ext>
            </a:extLst>
          </p:cNvPr>
          <p:cNvSpPr>
            <a:spLocks noGrp="1"/>
          </p:cNvSpPr>
          <p:nvPr>
            <p:ph idx="1"/>
          </p:nvPr>
        </p:nvSpPr>
        <p:spPr>
          <a:xfrm>
            <a:off x="805579" y="523747"/>
            <a:ext cx="10515600" cy="4351338"/>
          </a:xfrm>
        </p:spPr>
        <p:txBody>
          <a:bodyPr/>
          <a:lstStyle/>
          <a:p>
            <a:r>
              <a:rPr lang="en-US" dirty="0"/>
              <a:t>Height: 323.549 +- 32.5083</a:t>
            </a:r>
          </a:p>
          <a:p>
            <a:r>
              <a:rPr lang="en-US" dirty="0"/>
              <a:t>Mean: 550.342 +- 0.0838585</a:t>
            </a:r>
          </a:p>
          <a:p>
            <a:r>
              <a:rPr lang="en-US" dirty="0"/>
              <a:t>Sigma: 0.795582 +- 0.0953347</a:t>
            </a:r>
          </a:p>
          <a:p>
            <a:r>
              <a:rPr lang="en-US" dirty="0"/>
              <a:t>Integral: 645.2306 +- 142.147</a:t>
            </a:r>
          </a:p>
        </p:txBody>
      </p:sp>
      <p:pic>
        <p:nvPicPr>
          <p:cNvPr id="9" name="Picture 8">
            <a:extLst>
              <a:ext uri="{FF2B5EF4-FFF2-40B4-BE49-F238E27FC236}">
                <a16:creationId xmlns:a16="http://schemas.microsoft.com/office/drawing/2014/main" id="{F6550529-766A-2729-4091-4D491837745A}"/>
              </a:ext>
            </a:extLst>
          </p:cNvPr>
          <p:cNvPicPr>
            <a:picLocks noChangeAspect="1"/>
          </p:cNvPicPr>
          <p:nvPr/>
        </p:nvPicPr>
        <p:blipFill>
          <a:blip r:embed="rId3"/>
          <a:stretch>
            <a:fillRect/>
          </a:stretch>
        </p:blipFill>
        <p:spPr>
          <a:xfrm>
            <a:off x="6459076" y="0"/>
            <a:ext cx="5732924" cy="6858000"/>
          </a:xfrm>
          <a:prstGeom prst="rect">
            <a:avLst/>
          </a:prstGeom>
        </p:spPr>
      </p:pic>
    </p:spTree>
    <p:extLst>
      <p:ext uri="{BB962C8B-B14F-4D97-AF65-F5344CB8AC3E}">
        <p14:creationId xmlns:p14="http://schemas.microsoft.com/office/powerpoint/2010/main" val="1936176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7E0B52-FB98-F98F-0BD6-7741C0974955}"/>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E58D3E8E-0AF3-00B6-64DD-C6A8997F5670}"/>
              </a:ext>
            </a:extLst>
          </p:cNvPr>
          <p:cNvPicPr>
            <a:picLocks noChangeAspect="1"/>
          </p:cNvPicPr>
          <p:nvPr/>
        </p:nvPicPr>
        <p:blipFill>
          <a:blip r:embed="rId2"/>
          <a:stretch>
            <a:fillRect/>
          </a:stretch>
        </p:blipFill>
        <p:spPr>
          <a:xfrm>
            <a:off x="0" y="681037"/>
            <a:ext cx="12192000" cy="6040682"/>
          </a:xfrm>
          <a:prstGeom prst="rect">
            <a:avLst/>
          </a:prstGeom>
        </p:spPr>
      </p:pic>
      <p:sp>
        <p:nvSpPr>
          <p:cNvPr id="2" name="Title 1">
            <a:extLst>
              <a:ext uri="{FF2B5EF4-FFF2-40B4-BE49-F238E27FC236}">
                <a16:creationId xmlns:a16="http://schemas.microsoft.com/office/drawing/2014/main" id="{76BD5480-FBCB-E050-6F21-48E366A71449}"/>
              </a:ext>
            </a:extLst>
          </p:cNvPr>
          <p:cNvSpPr>
            <a:spLocks noGrp="1"/>
          </p:cNvSpPr>
          <p:nvPr>
            <p:ph type="title"/>
          </p:nvPr>
        </p:nvSpPr>
        <p:spPr>
          <a:xfrm>
            <a:off x="838200" y="0"/>
            <a:ext cx="10515600" cy="1026947"/>
          </a:xfrm>
        </p:spPr>
        <p:txBody>
          <a:bodyPr/>
          <a:lstStyle/>
          <a:p>
            <a:r>
              <a:rPr lang="en-US" dirty="0"/>
              <a:t>We see no 550 keV peak in the </a:t>
            </a:r>
            <a:r>
              <a:rPr lang="en-US" dirty="0" err="1"/>
              <a:t>bg</a:t>
            </a:r>
            <a:r>
              <a:rPr lang="en-US" dirty="0"/>
              <a:t> run</a:t>
            </a:r>
          </a:p>
        </p:txBody>
      </p:sp>
    </p:spTree>
    <p:extLst>
      <p:ext uri="{BB962C8B-B14F-4D97-AF65-F5344CB8AC3E}">
        <p14:creationId xmlns:p14="http://schemas.microsoft.com/office/powerpoint/2010/main" val="130635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864C1-650C-C3AB-663A-E9C93385CDF7}"/>
              </a:ext>
            </a:extLst>
          </p:cNvPr>
          <p:cNvSpPr>
            <a:spLocks noGrp="1"/>
          </p:cNvSpPr>
          <p:nvPr>
            <p:ph type="title"/>
          </p:nvPr>
        </p:nvSpPr>
        <p:spPr/>
        <p:txBody>
          <a:bodyPr/>
          <a:lstStyle/>
          <a:p>
            <a:r>
              <a:rPr lang="en-US" dirty="0"/>
              <a:t>Fitted </a:t>
            </a:r>
            <a:r>
              <a:rPr lang="en-US" dirty="0" err="1"/>
              <a:t>bg</a:t>
            </a:r>
            <a:r>
              <a:rPr lang="en-US" dirty="0"/>
              <a:t> run</a:t>
            </a:r>
          </a:p>
        </p:txBody>
      </p:sp>
      <p:sp>
        <p:nvSpPr>
          <p:cNvPr id="3" name="Content Placeholder 2">
            <a:extLst>
              <a:ext uri="{FF2B5EF4-FFF2-40B4-BE49-F238E27FC236}">
                <a16:creationId xmlns:a16="http://schemas.microsoft.com/office/drawing/2014/main" id="{0542C7B1-0D64-9433-4886-49E49967BE01}"/>
              </a:ext>
            </a:extLst>
          </p:cNvPr>
          <p:cNvSpPr>
            <a:spLocks noGrp="1"/>
          </p:cNvSpPr>
          <p:nvPr>
            <p:ph idx="1"/>
          </p:nvPr>
        </p:nvSpPr>
        <p:spPr/>
        <p:txBody>
          <a:bodyPr>
            <a:normAutofit fontScale="25000" lnSpcReduction="20000"/>
          </a:bodyPr>
          <a:lstStyle/>
          <a:p>
            <a:pPr marL="0" indent="0">
              <a:buNone/>
            </a:pPr>
            <a:r>
              <a:rPr lang="en-US" dirty="0"/>
              <a:t> TF1 *total = new TF1("total", "</a:t>
            </a:r>
            <a:r>
              <a:rPr lang="en-US" dirty="0" err="1"/>
              <a:t>gaus</a:t>
            </a:r>
            <a:r>
              <a:rPr lang="en-US" dirty="0"/>
              <a:t>(0)+</a:t>
            </a:r>
            <a:r>
              <a:rPr lang="en-US" dirty="0" err="1"/>
              <a:t>gaus</a:t>
            </a:r>
            <a:r>
              <a:rPr lang="en-US" dirty="0"/>
              <a:t>(3)+</a:t>
            </a:r>
            <a:r>
              <a:rPr lang="en-US" dirty="0" err="1"/>
              <a:t>gaus</a:t>
            </a:r>
            <a:r>
              <a:rPr lang="en-US" dirty="0"/>
              <a:t>(6)+pol2(9)+</a:t>
            </a:r>
            <a:r>
              <a:rPr lang="en-US" dirty="0" err="1"/>
              <a:t>gaus</a:t>
            </a:r>
            <a:r>
              <a:rPr lang="en-US" dirty="0"/>
              <a:t>(12)", 490, 640);</a:t>
            </a:r>
          </a:p>
          <a:p>
            <a:pPr marL="0" indent="0">
              <a:buNone/>
            </a:pPr>
            <a:r>
              <a:rPr lang="en-US" dirty="0"/>
              <a:t>        total-&gt;</a:t>
            </a:r>
            <a:r>
              <a:rPr lang="en-US" dirty="0" err="1"/>
              <a:t>SetLineColor</a:t>
            </a:r>
            <a:r>
              <a:rPr lang="en-US" dirty="0"/>
              <a:t>(</a:t>
            </a:r>
            <a:r>
              <a:rPr lang="en-US" dirty="0" err="1"/>
              <a:t>kRed</a:t>
            </a:r>
            <a:r>
              <a:rPr lang="en-US" dirty="0"/>
              <a:t>);</a:t>
            </a:r>
          </a:p>
          <a:p>
            <a:pPr marL="0" indent="0">
              <a:buNone/>
            </a:pPr>
            <a:r>
              <a:rPr lang="en-US" dirty="0"/>
              <a:t>        double </a:t>
            </a:r>
            <a:r>
              <a:rPr lang="en-US" dirty="0" err="1"/>
              <a:t>gamma_height</a:t>
            </a:r>
            <a:r>
              <a:rPr lang="en-US" dirty="0"/>
              <a:t> = 10;</a:t>
            </a:r>
          </a:p>
          <a:p>
            <a:pPr marL="0" indent="0">
              <a:buNone/>
            </a:pPr>
            <a:r>
              <a:rPr lang="en-US" dirty="0"/>
              <a:t>        double </a:t>
            </a:r>
            <a:r>
              <a:rPr lang="en-US" dirty="0" err="1"/>
              <a:t>gamma_mean</a:t>
            </a:r>
            <a:r>
              <a:rPr lang="en-US" dirty="0"/>
              <a:t> = 58.1;</a:t>
            </a:r>
          </a:p>
          <a:p>
            <a:pPr marL="0" indent="0">
              <a:buNone/>
            </a:pPr>
            <a:r>
              <a:rPr lang="en-US" dirty="0"/>
              <a:t>        double </a:t>
            </a:r>
            <a:r>
              <a:rPr lang="en-US" dirty="0" err="1"/>
              <a:t>gamma_width</a:t>
            </a:r>
            <a:r>
              <a:rPr lang="en-US" dirty="0"/>
              <a:t> = 0.003 * 2.355 * </a:t>
            </a:r>
            <a:r>
              <a:rPr lang="en-US" dirty="0" err="1"/>
              <a:t>gamma_mean</a:t>
            </a:r>
            <a:r>
              <a:rPr lang="en-US" dirty="0"/>
              <a:t>; // std::sqrt(</a:t>
            </a:r>
            <a:r>
              <a:rPr lang="en-US" dirty="0" err="1"/>
              <a:t>gamma_mean</a:t>
            </a:r>
            <a:r>
              <a:rPr lang="en-US" dirty="0"/>
              <a:t>);</a:t>
            </a:r>
          </a:p>
          <a:p>
            <a:pPr marL="0" indent="0">
              <a:buNone/>
            </a:pPr>
            <a:r>
              <a:rPr lang="en-US" dirty="0"/>
              <a:t>        double </a:t>
            </a:r>
            <a:r>
              <a:rPr lang="en-US" dirty="0" err="1"/>
              <a:t>gw_low</a:t>
            </a:r>
            <a:r>
              <a:rPr lang="en-US" dirty="0"/>
              <a:t> = </a:t>
            </a:r>
            <a:r>
              <a:rPr lang="en-US" dirty="0" err="1"/>
              <a:t>gamma_width</a:t>
            </a:r>
            <a:r>
              <a:rPr lang="en-US" dirty="0"/>
              <a:t> * 0.9;</a:t>
            </a:r>
          </a:p>
          <a:p>
            <a:pPr marL="0" indent="0">
              <a:buNone/>
            </a:pPr>
            <a:r>
              <a:rPr lang="en-US" dirty="0"/>
              <a:t>        double </a:t>
            </a:r>
            <a:r>
              <a:rPr lang="en-US" dirty="0" err="1"/>
              <a:t>gw_high</a:t>
            </a:r>
            <a:r>
              <a:rPr lang="en-US" dirty="0"/>
              <a:t> = </a:t>
            </a:r>
            <a:r>
              <a:rPr lang="en-US" dirty="0" err="1"/>
              <a:t>gamma_width</a:t>
            </a:r>
            <a:r>
              <a:rPr lang="en-US" dirty="0"/>
              <a:t> * 1.1;</a:t>
            </a:r>
          </a:p>
          <a:p>
            <a:pPr marL="0" indent="0">
              <a:buNone/>
            </a:pPr>
            <a:r>
              <a:rPr lang="en-US" dirty="0"/>
              <a:t>        // For Gaussian 1</a:t>
            </a:r>
          </a:p>
          <a:p>
            <a:pPr marL="0" indent="0">
              <a:buNone/>
            </a:pPr>
            <a:r>
              <a:rPr lang="en-US" dirty="0"/>
              <a:t>        total-&gt;</a:t>
            </a:r>
            <a:r>
              <a:rPr lang="en-US" dirty="0" err="1"/>
              <a:t>SetParameter</a:t>
            </a:r>
            <a:r>
              <a:rPr lang="en-US" dirty="0"/>
              <a:t>(0, 29000); // height</a:t>
            </a:r>
          </a:p>
          <a:p>
            <a:pPr marL="0" indent="0">
              <a:buNone/>
            </a:pPr>
            <a:r>
              <a:rPr lang="en-US" dirty="0"/>
              <a:t>        total-&gt;</a:t>
            </a:r>
            <a:r>
              <a:rPr lang="en-US" dirty="0" err="1"/>
              <a:t>SetParameter</a:t>
            </a:r>
            <a:r>
              <a:rPr lang="en-US" dirty="0"/>
              <a:t>(1, 511); // mean</a:t>
            </a:r>
          </a:p>
          <a:p>
            <a:pPr marL="0" indent="0">
              <a:buNone/>
            </a:pPr>
            <a:r>
              <a:rPr lang="en-US" dirty="0"/>
              <a:t>        total-&gt;</a:t>
            </a:r>
            <a:r>
              <a:rPr lang="en-US" dirty="0" err="1"/>
              <a:t>SetParameter</a:t>
            </a:r>
            <a:r>
              <a:rPr lang="en-US" dirty="0"/>
              <a:t>(2, 1.06); // sigma</a:t>
            </a:r>
          </a:p>
          <a:p>
            <a:pPr marL="0" indent="0">
              <a:buNone/>
            </a:pPr>
            <a:r>
              <a:rPr lang="en-US" dirty="0"/>
              <a:t>        // For Gaussian 2</a:t>
            </a:r>
          </a:p>
          <a:p>
            <a:pPr marL="0" indent="0">
              <a:buNone/>
            </a:pPr>
            <a:r>
              <a:rPr lang="en-US" dirty="0"/>
              <a:t>        total-&gt;</a:t>
            </a:r>
            <a:r>
              <a:rPr lang="en-US" dirty="0" err="1"/>
              <a:t>SetParameter</a:t>
            </a:r>
            <a:r>
              <a:rPr lang="en-US" dirty="0"/>
              <a:t>(3, 57000); // height</a:t>
            </a:r>
          </a:p>
          <a:p>
            <a:pPr marL="0" indent="0">
              <a:buNone/>
            </a:pPr>
            <a:r>
              <a:rPr lang="en-US" dirty="0"/>
              <a:t>        total-&gt;</a:t>
            </a:r>
            <a:r>
              <a:rPr lang="en-US" dirty="0" err="1"/>
              <a:t>SetParameter</a:t>
            </a:r>
            <a:r>
              <a:rPr lang="en-US" dirty="0"/>
              <a:t>(4, 584); // mean</a:t>
            </a:r>
          </a:p>
          <a:p>
            <a:pPr marL="0" indent="0">
              <a:buNone/>
            </a:pPr>
            <a:r>
              <a:rPr lang="en-US" dirty="0"/>
              <a:t>        total-&gt;</a:t>
            </a:r>
            <a:r>
              <a:rPr lang="en-US" dirty="0" err="1"/>
              <a:t>SetParameter</a:t>
            </a:r>
            <a:r>
              <a:rPr lang="en-US" dirty="0"/>
              <a:t>(5, 0.75); // sigma</a:t>
            </a:r>
          </a:p>
          <a:p>
            <a:pPr marL="0" indent="0">
              <a:buNone/>
            </a:pPr>
            <a:r>
              <a:rPr lang="en-US" dirty="0"/>
              <a:t>        // For Gaussian 3</a:t>
            </a:r>
          </a:p>
          <a:p>
            <a:pPr marL="0" indent="0">
              <a:buNone/>
            </a:pPr>
            <a:r>
              <a:rPr lang="en-US" dirty="0"/>
              <a:t>        total-&gt;</a:t>
            </a:r>
            <a:r>
              <a:rPr lang="en-US" dirty="0" err="1"/>
              <a:t>SetParameter</a:t>
            </a:r>
            <a:r>
              <a:rPr lang="en-US" dirty="0"/>
              <a:t>(6, 119000);</a:t>
            </a:r>
          </a:p>
          <a:p>
            <a:pPr marL="0" indent="0">
              <a:buNone/>
            </a:pPr>
            <a:r>
              <a:rPr lang="en-US" dirty="0"/>
              <a:t>        total-&gt;</a:t>
            </a:r>
            <a:r>
              <a:rPr lang="en-US" dirty="0" err="1"/>
              <a:t>SetParameter</a:t>
            </a:r>
            <a:r>
              <a:rPr lang="en-US" dirty="0"/>
              <a:t>(7, 610);</a:t>
            </a:r>
          </a:p>
          <a:p>
            <a:pPr marL="0" indent="0">
              <a:buNone/>
            </a:pPr>
            <a:r>
              <a:rPr lang="en-US" dirty="0"/>
              <a:t>        total-&gt;</a:t>
            </a:r>
            <a:r>
              <a:rPr lang="en-US" dirty="0" err="1"/>
              <a:t>SetParameter</a:t>
            </a:r>
            <a:r>
              <a:rPr lang="en-US" dirty="0"/>
              <a:t>(8, 0.74);</a:t>
            </a:r>
          </a:p>
          <a:p>
            <a:pPr marL="0" indent="0">
              <a:buNone/>
            </a:pPr>
            <a:r>
              <a:rPr lang="en-US" dirty="0"/>
              <a:t>        // For linear background</a:t>
            </a:r>
          </a:p>
          <a:p>
            <a:pPr marL="0" indent="0">
              <a:buNone/>
            </a:pPr>
            <a:r>
              <a:rPr lang="en-US" dirty="0"/>
              <a:t>        total-&gt;</a:t>
            </a:r>
            <a:r>
              <a:rPr lang="en-US" dirty="0" err="1"/>
              <a:t>SetParameter</a:t>
            </a:r>
            <a:r>
              <a:rPr lang="en-US" dirty="0"/>
              <a:t>(9, 4190);</a:t>
            </a:r>
          </a:p>
          <a:p>
            <a:pPr marL="0" indent="0">
              <a:buNone/>
            </a:pPr>
            <a:r>
              <a:rPr lang="en-US" dirty="0"/>
              <a:t>        total-&gt;</a:t>
            </a:r>
            <a:r>
              <a:rPr lang="en-US" dirty="0" err="1"/>
              <a:t>SetParameter</a:t>
            </a:r>
            <a:r>
              <a:rPr lang="en-US" dirty="0"/>
              <a:t>(10, -1.228);</a:t>
            </a:r>
          </a:p>
          <a:p>
            <a:pPr marL="0" indent="0">
              <a:buNone/>
            </a:pPr>
            <a:r>
              <a:rPr lang="en-US" dirty="0"/>
              <a:t>        </a:t>
            </a:r>
          </a:p>
          <a:p>
            <a:pPr marL="0" indent="0">
              <a:buNone/>
            </a:pPr>
            <a:r>
              <a:rPr lang="en-US" dirty="0"/>
              <a:t>        // For Gaussian 4</a:t>
            </a:r>
          </a:p>
          <a:p>
            <a:pPr marL="0" indent="0">
              <a:buNone/>
            </a:pPr>
            <a:r>
              <a:rPr lang="en-US" dirty="0"/>
              <a:t>        total-&gt;</a:t>
            </a:r>
            <a:r>
              <a:rPr lang="en-US" dirty="0" err="1"/>
              <a:t>SetParameter</a:t>
            </a:r>
            <a:r>
              <a:rPr lang="en-US" dirty="0"/>
              <a:t>(12, 0); // height</a:t>
            </a:r>
          </a:p>
          <a:p>
            <a:pPr marL="0" indent="0">
              <a:buNone/>
            </a:pPr>
            <a:r>
              <a:rPr lang="en-US" dirty="0"/>
              <a:t>        total-&gt;</a:t>
            </a:r>
            <a:r>
              <a:rPr lang="en-US" dirty="0" err="1"/>
              <a:t>SetParameter</a:t>
            </a:r>
            <a:r>
              <a:rPr lang="en-US" dirty="0"/>
              <a:t>(13, 550); // mean</a:t>
            </a:r>
          </a:p>
          <a:p>
            <a:pPr marL="0" indent="0">
              <a:buNone/>
            </a:pPr>
            <a:r>
              <a:rPr lang="en-US" dirty="0"/>
              <a:t>        total-&gt;</a:t>
            </a:r>
            <a:r>
              <a:rPr lang="en-US" dirty="0" err="1"/>
              <a:t>SetParameter</a:t>
            </a:r>
            <a:r>
              <a:rPr lang="en-US" dirty="0"/>
              <a:t>(14, 0.79); // sigma</a:t>
            </a:r>
          </a:p>
          <a:p>
            <a:pPr marL="0" indent="0">
              <a:buNone/>
            </a:pPr>
            <a:endParaRPr lang="en-US" dirty="0"/>
          </a:p>
          <a:p>
            <a:pPr marL="0" indent="0">
              <a:buNone/>
            </a:pPr>
            <a:r>
              <a:rPr lang="en-US" dirty="0"/>
              <a:t>        // // For Gaussian 5</a:t>
            </a:r>
          </a:p>
          <a:p>
            <a:pPr marL="0" indent="0">
              <a:buNone/>
            </a:pPr>
            <a:r>
              <a:rPr lang="en-US" dirty="0"/>
              <a:t>        // total-&gt;</a:t>
            </a:r>
            <a:r>
              <a:rPr lang="en-US" dirty="0" err="1"/>
              <a:t>SetParameter</a:t>
            </a:r>
            <a:r>
              <a:rPr lang="en-US" dirty="0"/>
              <a:t>(12, 300); // height</a:t>
            </a:r>
          </a:p>
          <a:p>
            <a:pPr marL="0" indent="0">
              <a:buNone/>
            </a:pPr>
            <a:r>
              <a:rPr lang="en-US" dirty="0"/>
              <a:t>        // total-&gt;</a:t>
            </a:r>
            <a:r>
              <a:rPr lang="en-US" dirty="0" err="1"/>
              <a:t>SetParameter</a:t>
            </a:r>
            <a:r>
              <a:rPr lang="en-US" dirty="0"/>
              <a:t>(13, 840); // mean</a:t>
            </a:r>
          </a:p>
          <a:p>
            <a:pPr marL="0" indent="0">
              <a:buNone/>
            </a:pPr>
            <a:r>
              <a:rPr lang="en-US" dirty="0"/>
              <a:t>        // total-&gt;</a:t>
            </a:r>
            <a:r>
              <a:rPr lang="en-US" dirty="0" err="1"/>
              <a:t>SetParameter</a:t>
            </a:r>
            <a:r>
              <a:rPr lang="en-US" dirty="0"/>
              <a:t>(14, 0.653629); // sigma</a:t>
            </a:r>
          </a:p>
          <a:p>
            <a:pPr marL="0" indent="0">
              <a:buNone/>
            </a:pPr>
            <a:endParaRPr lang="en-US" dirty="0"/>
          </a:p>
          <a:p>
            <a:pPr marL="0" indent="0">
              <a:buNone/>
            </a:pPr>
            <a:r>
              <a:rPr lang="en-US" dirty="0"/>
              <a:t>        // // For Gaussian 6 (of interest)</a:t>
            </a:r>
          </a:p>
          <a:p>
            <a:pPr marL="0" indent="0">
              <a:buNone/>
            </a:pPr>
            <a:r>
              <a:rPr lang="en-US" dirty="0"/>
              <a:t>        // total-&gt;</a:t>
            </a:r>
            <a:r>
              <a:rPr lang="en-US" dirty="0" err="1"/>
              <a:t>SetParameter</a:t>
            </a:r>
            <a:r>
              <a:rPr lang="en-US" dirty="0"/>
              <a:t>(18, 300); // height</a:t>
            </a:r>
          </a:p>
          <a:p>
            <a:pPr marL="0" indent="0">
              <a:buNone/>
            </a:pPr>
            <a:r>
              <a:rPr lang="en-US" dirty="0"/>
              <a:t>        // total-&gt;</a:t>
            </a:r>
            <a:r>
              <a:rPr lang="en-US" dirty="0" err="1"/>
              <a:t>SetParameter</a:t>
            </a:r>
            <a:r>
              <a:rPr lang="en-US" dirty="0"/>
              <a:t>(19, 806.2); // mean</a:t>
            </a:r>
          </a:p>
          <a:p>
            <a:pPr marL="0" indent="0">
              <a:buNone/>
            </a:pPr>
            <a:r>
              <a:rPr lang="en-US" dirty="0"/>
              <a:t>        // total-&gt;</a:t>
            </a:r>
            <a:r>
              <a:rPr lang="en-US" dirty="0" err="1"/>
              <a:t>SetParameter</a:t>
            </a:r>
            <a:r>
              <a:rPr lang="en-US" dirty="0"/>
              <a:t>(20, 0.653629); // sigma</a:t>
            </a:r>
          </a:p>
          <a:p>
            <a:pPr marL="0" indent="0">
              <a:buNone/>
            </a:pPr>
            <a:endParaRPr lang="en-US" dirty="0"/>
          </a:p>
          <a:p>
            <a:pPr marL="0" indent="0">
              <a:buNone/>
            </a:pPr>
            <a:r>
              <a:rPr lang="en-US" dirty="0"/>
              <a:t>        // total-&gt;</a:t>
            </a:r>
            <a:r>
              <a:rPr lang="en-US" dirty="0" err="1"/>
              <a:t>SetParameters</a:t>
            </a:r>
            <a:r>
              <a:rPr lang="en-US" dirty="0"/>
              <a:t>(1600,-1.8,gamma_height,gamma_mean,gamma_width);</a:t>
            </a:r>
          </a:p>
          <a:p>
            <a:pPr marL="0" indent="0">
              <a:buNone/>
            </a:pPr>
            <a:r>
              <a:rPr lang="en-US" dirty="0"/>
              <a:t>        // total-&gt;SetParLimits(2,0.4,1.1);</a:t>
            </a:r>
          </a:p>
          <a:p>
            <a:pPr marL="0" indent="0">
              <a:buNone/>
            </a:pPr>
            <a:r>
              <a:rPr lang="en-US" dirty="0"/>
              <a:t>        // total-&gt;SetParLimits(5,0.4,1.1);</a:t>
            </a:r>
          </a:p>
          <a:p>
            <a:pPr marL="0" indent="0">
              <a:buNone/>
            </a:pPr>
            <a:r>
              <a:rPr lang="en-US" dirty="0"/>
              <a:t>        // total-&gt;SetParLimits(7,827,833);</a:t>
            </a:r>
          </a:p>
          <a:p>
            <a:pPr marL="0" indent="0">
              <a:buNone/>
            </a:pPr>
            <a:r>
              <a:rPr lang="en-US" dirty="0"/>
              <a:t>        // total-&gt;SetParLimits(13,299,301.7);</a:t>
            </a:r>
          </a:p>
          <a:p>
            <a:pPr marL="0" indent="0">
              <a:buNone/>
            </a:pPr>
            <a:r>
              <a:rPr lang="en-US" dirty="0"/>
              <a:t>        // total-&gt;SetParLimits(16,314.5,316.9);</a:t>
            </a:r>
          </a:p>
          <a:p>
            <a:pPr marL="0" indent="0">
              <a:buNone/>
            </a:pPr>
            <a:r>
              <a:rPr lang="en-US" dirty="0"/>
              <a:t>        // total-&gt;SetParLimits(17,0.653629,0.653629);</a:t>
            </a:r>
          </a:p>
          <a:p>
            <a:pPr marL="0" indent="0">
              <a:buNone/>
            </a:pPr>
            <a:r>
              <a:rPr lang="en-US" dirty="0"/>
              <a:t>        // total-&gt;SetParLimits(19,328,329);</a:t>
            </a:r>
          </a:p>
          <a:p>
            <a:pPr marL="0" indent="0">
              <a:buNone/>
            </a:pPr>
            <a:endParaRPr lang="en-US" dirty="0"/>
          </a:p>
          <a:p>
            <a:pPr marL="0" indent="0">
              <a:buNone/>
            </a:pPr>
            <a:r>
              <a:rPr lang="en-US" dirty="0"/>
              <a:t>        // total-&gt;SetParLimits(1,-1,0.1);</a:t>
            </a:r>
          </a:p>
          <a:p>
            <a:pPr marL="0" indent="0">
              <a:buNone/>
            </a:pPr>
            <a:r>
              <a:rPr lang="en-US" dirty="0"/>
              <a:t>        // total-&gt;SetParLimits(2,-400,400); // peak height</a:t>
            </a:r>
          </a:p>
          <a:p>
            <a:pPr marL="0" indent="0">
              <a:buNone/>
            </a:pPr>
            <a:r>
              <a:rPr lang="en-US" dirty="0"/>
              <a:t>        // total-&gt;SetParLimits(3,56,60); // peak mean</a:t>
            </a:r>
          </a:p>
          <a:p>
            <a:pPr marL="0" indent="0">
              <a:buNone/>
            </a:pPr>
            <a:r>
              <a:rPr lang="en-US" dirty="0"/>
              <a:t>        // total-&gt;SetParLimits(4,0.1,gw_high); // peak width</a:t>
            </a:r>
          </a:p>
          <a:p>
            <a:pPr marL="0" indent="0">
              <a:buNone/>
            </a:pPr>
            <a:r>
              <a:rPr lang="en-US" dirty="0"/>
              <a:t>        // total-&gt;</a:t>
            </a:r>
            <a:r>
              <a:rPr lang="en-US" dirty="0" err="1"/>
              <a:t>SetParNames</a:t>
            </a:r>
            <a:r>
              <a:rPr lang="en-US" dirty="0"/>
              <a:t>("peak_height1", "peak_mean1", "peak_sigma1", "peak_height2", "peak_mean2", "peak_sigma2", "peak_height3", "peak_mean3", "peak_sigma3", "peak_height4", "peak_mean4", "peak_sigma4", "peak_height5", "peak_mean5", "peak_sigma5", "</a:t>
            </a:r>
            <a:r>
              <a:rPr lang="en-US" dirty="0" err="1"/>
              <a:t>yint</a:t>
            </a:r>
            <a:r>
              <a:rPr lang="en-US" dirty="0"/>
              <a:t>", "slope", "pol2[2]", "peak_height6", "peak_mean6", "peak_sigma6");</a:t>
            </a:r>
          </a:p>
          <a:p>
            <a:pPr marL="0" indent="0">
              <a:buNone/>
            </a:pPr>
            <a:endParaRPr lang="en-US" dirty="0"/>
          </a:p>
          <a:p>
            <a:pPr marL="0" indent="0">
              <a:buNone/>
            </a:pPr>
            <a:r>
              <a:rPr lang="en-US" dirty="0"/>
              <a:t>        hist-&gt;Sumw2(</a:t>
            </a:r>
            <a:r>
              <a:rPr lang="en-US" dirty="0" err="1"/>
              <a:t>kFALSE</a:t>
            </a:r>
            <a:r>
              <a:rPr lang="en-US" dirty="0"/>
              <a:t>);</a:t>
            </a:r>
          </a:p>
        </p:txBody>
      </p:sp>
      <p:pic>
        <p:nvPicPr>
          <p:cNvPr id="5" name="Picture 4">
            <a:extLst>
              <a:ext uri="{FF2B5EF4-FFF2-40B4-BE49-F238E27FC236}">
                <a16:creationId xmlns:a16="http://schemas.microsoft.com/office/drawing/2014/main" id="{C254E8E8-AA70-7973-5957-17AFA930FB00}"/>
              </a:ext>
            </a:extLst>
          </p:cNvPr>
          <p:cNvPicPr>
            <a:picLocks noChangeAspect="1"/>
          </p:cNvPicPr>
          <p:nvPr/>
        </p:nvPicPr>
        <p:blipFill>
          <a:blip r:embed="rId3"/>
          <a:srcRect t="3036"/>
          <a:stretch>
            <a:fillRect/>
          </a:stretch>
        </p:blipFill>
        <p:spPr>
          <a:xfrm>
            <a:off x="6786374" y="208230"/>
            <a:ext cx="5405626" cy="6649770"/>
          </a:xfrm>
          <a:prstGeom prst="rect">
            <a:avLst/>
          </a:prstGeom>
        </p:spPr>
      </p:pic>
      <p:sp>
        <p:nvSpPr>
          <p:cNvPr id="4" name="Rectangle 3">
            <a:extLst>
              <a:ext uri="{FF2B5EF4-FFF2-40B4-BE49-F238E27FC236}">
                <a16:creationId xmlns:a16="http://schemas.microsoft.com/office/drawing/2014/main" id="{BCE7853B-8372-5106-EE07-E22DA81629A9}"/>
              </a:ext>
            </a:extLst>
          </p:cNvPr>
          <p:cNvSpPr/>
          <p:nvPr/>
        </p:nvSpPr>
        <p:spPr>
          <a:xfrm>
            <a:off x="6786374" y="5052061"/>
            <a:ext cx="4143375" cy="42386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178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A50C1-C8EE-92CF-91A0-AE42B72FE521}"/>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5416FB3A-2BAD-FA07-B93F-5C0FC32EFD51}"/>
              </a:ext>
            </a:extLst>
          </p:cNvPr>
          <p:cNvPicPr>
            <a:picLocks noChangeAspect="1"/>
          </p:cNvPicPr>
          <p:nvPr/>
        </p:nvPicPr>
        <p:blipFill>
          <a:blip r:embed="rId3"/>
          <a:stretch>
            <a:fillRect/>
          </a:stretch>
        </p:blipFill>
        <p:spPr>
          <a:xfrm>
            <a:off x="6397841" y="2276856"/>
            <a:ext cx="3248507" cy="1649739"/>
          </a:xfrm>
          <a:prstGeom prst="rect">
            <a:avLst/>
          </a:prstGeom>
        </p:spPr>
      </p:pic>
      <p:pic>
        <p:nvPicPr>
          <p:cNvPr id="18" name="Picture 17">
            <a:extLst>
              <a:ext uri="{FF2B5EF4-FFF2-40B4-BE49-F238E27FC236}">
                <a16:creationId xmlns:a16="http://schemas.microsoft.com/office/drawing/2014/main" id="{03AFD94F-8498-3E86-6A3D-412F0DAAFF7E}"/>
              </a:ext>
            </a:extLst>
          </p:cNvPr>
          <p:cNvPicPr>
            <a:picLocks noChangeAspect="1"/>
          </p:cNvPicPr>
          <p:nvPr/>
        </p:nvPicPr>
        <p:blipFill>
          <a:blip r:embed="rId4"/>
          <a:stretch>
            <a:fillRect/>
          </a:stretch>
        </p:blipFill>
        <p:spPr>
          <a:xfrm>
            <a:off x="6463262" y="0"/>
            <a:ext cx="5728738" cy="6858000"/>
          </a:xfrm>
          <a:prstGeom prst="rect">
            <a:avLst/>
          </a:prstGeom>
        </p:spPr>
      </p:pic>
      <p:pic>
        <p:nvPicPr>
          <p:cNvPr id="6" name="Picture 5">
            <a:extLst>
              <a:ext uri="{FF2B5EF4-FFF2-40B4-BE49-F238E27FC236}">
                <a16:creationId xmlns:a16="http://schemas.microsoft.com/office/drawing/2014/main" id="{B523FCD9-88C3-3F24-2184-AA52D2871F55}"/>
              </a:ext>
            </a:extLst>
          </p:cNvPr>
          <p:cNvPicPr>
            <a:picLocks noChangeAspect="1"/>
          </p:cNvPicPr>
          <p:nvPr/>
        </p:nvPicPr>
        <p:blipFill>
          <a:blip r:embed="rId5"/>
          <a:stretch>
            <a:fillRect/>
          </a:stretch>
        </p:blipFill>
        <p:spPr>
          <a:xfrm>
            <a:off x="0" y="2372264"/>
            <a:ext cx="4515995" cy="4485736"/>
          </a:xfrm>
          <a:prstGeom prst="rect">
            <a:avLst/>
          </a:prstGeom>
        </p:spPr>
      </p:pic>
      <p:sp>
        <p:nvSpPr>
          <p:cNvPr id="8" name="Oval 7">
            <a:extLst>
              <a:ext uri="{FF2B5EF4-FFF2-40B4-BE49-F238E27FC236}">
                <a16:creationId xmlns:a16="http://schemas.microsoft.com/office/drawing/2014/main" id="{EA4795BC-B121-1382-0CF6-DA299DCDE363}"/>
              </a:ext>
            </a:extLst>
          </p:cNvPr>
          <p:cNvSpPr/>
          <p:nvPr/>
        </p:nvSpPr>
        <p:spPr>
          <a:xfrm>
            <a:off x="516594" y="4848045"/>
            <a:ext cx="508959" cy="72461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5DAB058-36A2-5378-6F7C-96AD4C81E445}"/>
              </a:ext>
            </a:extLst>
          </p:cNvPr>
          <p:cNvSpPr txBox="1"/>
          <p:nvPr/>
        </p:nvSpPr>
        <p:spPr>
          <a:xfrm>
            <a:off x="7927763" y="266969"/>
            <a:ext cx="1015069" cy="370936"/>
          </a:xfrm>
          <a:prstGeom prst="rect">
            <a:avLst/>
          </a:prstGeom>
          <a:noFill/>
        </p:spPr>
        <p:txBody>
          <a:bodyPr wrap="square" rtlCol="0">
            <a:spAutoFit/>
          </a:bodyPr>
          <a:lstStyle/>
          <a:p>
            <a:r>
              <a:rPr lang="en-US" dirty="0"/>
              <a:t>Pb-214</a:t>
            </a:r>
          </a:p>
        </p:txBody>
      </p:sp>
      <p:sp>
        <p:nvSpPr>
          <p:cNvPr id="10" name="TextBox 9">
            <a:extLst>
              <a:ext uri="{FF2B5EF4-FFF2-40B4-BE49-F238E27FC236}">
                <a16:creationId xmlns:a16="http://schemas.microsoft.com/office/drawing/2014/main" id="{8AA2FB4F-EBC6-427A-042A-9340F03465E2}"/>
              </a:ext>
            </a:extLst>
          </p:cNvPr>
          <p:cNvSpPr txBox="1"/>
          <p:nvPr/>
        </p:nvSpPr>
        <p:spPr>
          <a:xfrm>
            <a:off x="10619982" y="2699416"/>
            <a:ext cx="990182" cy="369332"/>
          </a:xfrm>
          <a:prstGeom prst="rect">
            <a:avLst/>
          </a:prstGeom>
          <a:noFill/>
        </p:spPr>
        <p:txBody>
          <a:bodyPr wrap="square">
            <a:spAutoFit/>
          </a:bodyPr>
          <a:lstStyle/>
          <a:p>
            <a:r>
              <a:rPr lang="en-US" dirty="0"/>
              <a:t>Ac-228</a:t>
            </a:r>
          </a:p>
        </p:txBody>
      </p:sp>
      <p:sp>
        <p:nvSpPr>
          <p:cNvPr id="16" name="Content Placeholder 2">
            <a:extLst>
              <a:ext uri="{FF2B5EF4-FFF2-40B4-BE49-F238E27FC236}">
                <a16:creationId xmlns:a16="http://schemas.microsoft.com/office/drawing/2014/main" id="{D1D6CA12-6B30-1B60-4153-F7A3260110BC}"/>
              </a:ext>
            </a:extLst>
          </p:cNvPr>
          <p:cNvSpPr txBox="1">
            <a:spLocks/>
          </p:cNvSpPr>
          <p:nvPr/>
        </p:nvSpPr>
        <p:spPr>
          <a:xfrm>
            <a:off x="805579" y="52374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Height: 71.7414 +- 24.9107</a:t>
            </a:r>
          </a:p>
          <a:p>
            <a:r>
              <a:rPr lang="en-US" dirty="0"/>
              <a:t>Mean: 419.438 +- 0.249</a:t>
            </a:r>
          </a:p>
          <a:p>
            <a:r>
              <a:rPr lang="en-US" dirty="0"/>
              <a:t>Sigma: 0.675 +- fixed</a:t>
            </a:r>
          </a:p>
        </p:txBody>
      </p:sp>
      <p:pic>
        <p:nvPicPr>
          <p:cNvPr id="20" name="Picture 19">
            <a:extLst>
              <a:ext uri="{FF2B5EF4-FFF2-40B4-BE49-F238E27FC236}">
                <a16:creationId xmlns:a16="http://schemas.microsoft.com/office/drawing/2014/main" id="{62B63347-69B3-6810-2331-EE3F2E8475B5}"/>
              </a:ext>
            </a:extLst>
          </p:cNvPr>
          <p:cNvPicPr>
            <a:picLocks noChangeAspect="1"/>
          </p:cNvPicPr>
          <p:nvPr/>
        </p:nvPicPr>
        <p:blipFill>
          <a:blip r:embed="rId6"/>
          <a:stretch>
            <a:fillRect/>
          </a:stretch>
        </p:blipFill>
        <p:spPr>
          <a:xfrm>
            <a:off x="8868472" y="413455"/>
            <a:ext cx="2741692" cy="1863401"/>
          </a:xfrm>
          <a:prstGeom prst="rect">
            <a:avLst/>
          </a:prstGeom>
        </p:spPr>
      </p:pic>
      <p:sp>
        <p:nvSpPr>
          <p:cNvPr id="23" name="TextBox 22">
            <a:extLst>
              <a:ext uri="{FF2B5EF4-FFF2-40B4-BE49-F238E27FC236}">
                <a16:creationId xmlns:a16="http://schemas.microsoft.com/office/drawing/2014/main" id="{18199F17-CB2F-9878-BFC8-49D41C05DA2C}"/>
              </a:ext>
            </a:extLst>
          </p:cNvPr>
          <p:cNvSpPr txBox="1"/>
          <p:nvPr/>
        </p:nvSpPr>
        <p:spPr>
          <a:xfrm>
            <a:off x="7521504" y="2001328"/>
            <a:ext cx="1015069" cy="370936"/>
          </a:xfrm>
          <a:prstGeom prst="rect">
            <a:avLst/>
          </a:prstGeom>
          <a:noFill/>
        </p:spPr>
        <p:txBody>
          <a:bodyPr wrap="square" rtlCol="0">
            <a:spAutoFit/>
          </a:bodyPr>
          <a:lstStyle/>
          <a:p>
            <a:r>
              <a:rPr lang="en-US" dirty="0"/>
              <a:t>Ac-228</a:t>
            </a:r>
          </a:p>
        </p:txBody>
      </p:sp>
    </p:spTree>
    <p:extLst>
      <p:ext uri="{BB962C8B-B14F-4D97-AF65-F5344CB8AC3E}">
        <p14:creationId xmlns:p14="http://schemas.microsoft.com/office/powerpoint/2010/main" val="2225220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A46EB-CBAB-42CD-67DF-66703F4551E1}"/>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CC391C6C-68B0-F3A3-C438-A705AD5D4AAB}"/>
              </a:ext>
            </a:extLst>
          </p:cNvPr>
          <p:cNvPicPr>
            <a:picLocks noChangeAspect="1"/>
          </p:cNvPicPr>
          <p:nvPr/>
        </p:nvPicPr>
        <p:blipFill>
          <a:blip r:embed="rId3"/>
          <a:stretch>
            <a:fillRect/>
          </a:stretch>
        </p:blipFill>
        <p:spPr>
          <a:xfrm>
            <a:off x="6434258" y="0"/>
            <a:ext cx="5757742" cy="6858000"/>
          </a:xfrm>
          <a:prstGeom prst="rect">
            <a:avLst/>
          </a:prstGeom>
        </p:spPr>
      </p:pic>
      <p:pic>
        <p:nvPicPr>
          <p:cNvPr id="6" name="Picture 5">
            <a:extLst>
              <a:ext uri="{FF2B5EF4-FFF2-40B4-BE49-F238E27FC236}">
                <a16:creationId xmlns:a16="http://schemas.microsoft.com/office/drawing/2014/main" id="{1F10A5F7-ADA9-FA00-BD75-B770DFD9C585}"/>
              </a:ext>
            </a:extLst>
          </p:cNvPr>
          <p:cNvPicPr>
            <a:picLocks noChangeAspect="1"/>
          </p:cNvPicPr>
          <p:nvPr/>
        </p:nvPicPr>
        <p:blipFill>
          <a:blip r:embed="rId4"/>
          <a:stretch>
            <a:fillRect/>
          </a:stretch>
        </p:blipFill>
        <p:spPr>
          <a:xfrm>
            <a:off x="0" y="2372264"/>
            <a:ext cx="4515995" cy="4485736"/>
          </a:xfrm>
          <a:prstGeom prst="rect">
            <a:avLst/>
          </a:prstGeom>
        </p:spPr>
      </p:pic>
      <p:sp>
        <p:nvSpPr>
          <p:cNvPr id="8" name="Oval 7">
            <a:extLst>
              <a:ext uri="{FF2B5EF4-FFF2-40B4-BE49-F238E27FC236}">
                <a16:creationId xmlns:a16="http://schemas.microsoft.com/office/drawing/2014/main" id="{A309B026-AF2E-500B-9761-C72309A70F6E}"/>
              </a:ext>
            </a:extLst>
          </p:cNvPr>
          <p:cNvSpPr/>
          <p:nvPr/>
        </p:nvSpPr>
        <p:spPr>
          <a:xfrm>
            <a:off x="516594" y="4244196"/>
            <a:ext cx="508959" cy="72461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8D0EEB2-57B9-28D4-EA1E-0CEC1F4E3D9A}"/>
              </a:ext>
            </a:extLst>
          </p:cNvPr>
          <p:cNvSpPr txBox="1"/>
          <p:nvPr/>
        </p:nvSpPr>
        <p:spPr>
          <a:xfrm>
            <a:off x="8304788" y="769889"/>
            <a:ext cx="1008341" cy="370936"/>
          </a:xfrm>
          <a:prstGeom prst="rect">
            <a:avLst/>
          </a:prstGeom>
          <a:noFill/>
        </p:spPr>
        <p:txBody>
          <a:bodyPr wrap="square" rtlCol="0">
            <a:spAutoFit/>
          </a:bodyPr>
          <a:lstStyle/>
          <a:p>
            <a:r>
              <a:rPr lang="en-US" dirty="0"/>
              <a:t>Pb-214</a:t>
            </a:r>
          </a:p>
        </p:txBody>
      </p:sp>
      <p:pic>
        <p:nvPicPr>
          <p:cNvPr id="16" name="Picture 15">
            <a:extLst>
              <a:ext uri="{FF2B5EF4-FFF2-40B4-BE49-F238E27FC236}">
                <a16:creationId xmlns:a16="http://schemas.microsoft.com/office/drawing/2014/main" id="{AFE2B51C-3A5A-B71B-BBB2-9E06A709C839}"/>
              </a:ext>
            </a:extLst>
          </p:cNvPr>
          <p:cNvPicPr>
            <a:picLocks noChangeAspect="1"/>
          </p:cNvPicPr>
          <p:nvPr/>
        </p:nvPicPr>
        <p:blipFill>
          <a:blip r:embed="rId5"/>
          <a:stretch>
            <a:fillRect/>
          </a:stretch>
        </p:blipFill>
        <p:spPr>
          <a:xfrm>
            <a:off x="9204117" y="500293"/>
            <a:ext cx="2317324" cy="1557108"/>
          </a:xfrm>
          <a:prstGeom prst="rect">
            <a:avLst/>
          </a:prstGeom>
        </p:spPr>
      </p:pic>
      <p:sp>
        <p:nvSpPr>
          <p:cNvPr id="17" name="Content Placeholder 2">
            <a:extLst>
              <a:ext uri="{FF2B5EF4-FFF2-40B4-BE49-F238E27FC236}">
                <a16:creationId xmlns:a16="http://schemas.microsoft.com/office/drawing/2014/main" id="{75D02127-3479-17AA-654A-C15909BD1C50}"/>
              </a:ext>
            </a:extLst>
          </p:cNvPr>
          <p:cNvSpPr txBox="1">
            <a:spLocks/>
          </p:cNvSpPr>
          <p:nvPr/>
        </p:nvSpPr>
        <p:spPr>
          <a:xfrm>
            <a:off x="805579" y="52374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Height: -6.65378 +- 3.70909</a:t>
            </a:r>
          </a:p>
          <a:p>
            <a:r>
              <a:rPr lang="en-US" dirty="0"/>
              <a:t>Mean: 360.338 +- 0.441</a:t>
            </a:r>
          </a:p>
          <a:p>
            <a:r>
              <a:rPr lang="en-US" dirty="0"/>
              <a:t>Sigma: 0.653629 +- fixed</a:t>
            </a:r>
          </a:p>
        </p:txBody>
      </p:sp>
    </p:spTree>
    <p:extLst>
      <p:ext uri="{BB962C8B-B14F-4D97-AF65-F5344CB8AC3E}">
        <p14:creationId xmlns:p14="http://schemas.microsoft.com/office/powerpoint/2010/main" val="3002773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AFC9D4-CC39-77F9-07D0-94CF0057582A}"/>
              </a:ext>
            </a:extLst>
          </p:cNvPr>
          <p:cNvPicPr>
            <a:picLocks noChangeAspect="1"/>
          </p:cNvPicPr>
          <p:nvPr/>
        </p:nvPicPr>
        <p:blipFill>
          <a:blip r:embed="rId3"/>
          <a:stretch>
            <a:fillRect/>
          </a:stretch>
        </p:blipFill>
        <p:spPr>
          <a:xfrm>
            <a:off x="0" y="2372264"/>
            <a:ext cx="4515995" cy="4485736"/>
          </a:xfrm>
          <a:prstGeom prst="rect">
            <a:avLst/>
          </a:prstGeom>
        </p:spPr>
      </p:pic>
      <p:sp>
        <p:nvSpPr>
          <p:cNvPr id="5" name="Oval 4">
            <a:extLst>
              <a:ext uri="{FF2B5EF4-FFF2-40B4-BE49-F238E27FC236}">
                <a16:creationId xmlns:a16="http://schemas.microsoft.com/office/drawing/2014/main" id="{F4C122DC-A718-E9DE-7727-5B7CDA999C82}"/>
              </a:ext>
            </a:extLst>
          </p:cNvPr>
          <p:cNvSpPr/>
          <p:nvPr/>
        </p:nvSpPr>
        <p:spPr>
          <a:xfrm>
            <a:off x="516594" y="3923605"/>
            <a:ext cx="508959" cy="48945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a:extLst>
              <a:ext uri="{FF2B5EF4-FFF2-40B4-BE49-F238E27FC236}">
                <a16:creationId xmlns:a16="http://schemas.microsoft.com/office/drawing/2014/main" id="{18FFB52E-C800-A99D-AD18-2388E1DA4732}"/>
              </a:ext>
            </a:extLst>
          </p:cNvPr>
          <p:cNvSpPr txBox="1">
            <a:spLocks/>
          </p:cNvSpPr>
          <p:nvPr/>
        </p:nvSpPr>
        <p:spPr>
          <a:xfrm>
            <a:off x="805579" y="52374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Height:  53.1143 +- 53.7361</a:t>
            </a:r>
          </a:p>
          <a:p>
            <a:r>
              <a:rPr lang="en-US" dirty="0"/>
              <a:t>Mean: 224.521 +- 0.409</a:t>
            </a:r>
          </a:p>
          <a:p>
            <a:r>
              <a:rPr lang="en-US" dirty="0"/>
              <a:t>Sigma: 0.596 +- fixed</a:t>
            </a:r>
          </a:p>
        </p:txBody>
      </p:sp>
      <p:pic>
        <p:nvPicPr>
          <p:cNvPr id="12" name="Picture 11">
            <a:extLst>
              <a:ext uri="{FF2B5EF4-FFF2-40B4-BE49-F238E27FC236}">
                <a16:creationId xmlns:a16="http://schemas.microsoft.com/office/drawing/2014/main" id="{1DC3EBB1-D15C-8C2B-050D-C5FF0D4FC611}"/>
              </a:ext>
            </a:extLst>
          </p:cNvPr>
          <p:cNvPicPr>
            <a:picLocks noChangeAspect="1"/>
          </p:cNvPicPr>
          <p:nvPr/>
        </p:nvPicPr>
        <p:blipFill>
          <a:blip r:embed="rId4"/>
          <a:stretch>
            <a:fillRect/>
          </a:stretch>
        </p:blipFill>
        <p:spPr>
          <a:xfrm>
            <a:off x="6558064" y="0"/>
            <a:ext cx="5633936" cy="6858000"/>
          </a:xfrm>
          <a:prstGeom prst="rect">
            <a:avLst/>
          </a:prstGeom>
        </p:spPr>
      </p:pic>
      <p:pic>
        <p:nvPicPr>
          <p:cNvPr id="14" name="Picture 13">
            <a:extLst>
              <a:ext uri="{FF2B5EF4-FFF2-40B4-BE49-F238E27FC236}">
                <a16:creationId xmlns:a16="http://schemas.microsoft.com/office/drawing/2014/main" id="{33CE1D58-3BB2-E467-79C2-1F4DFA796BD7}"/>
              </a:ext>
            </a:extLst>
          </p:cNvPr>
          <p:cNvPicPr>
            <a:picLocks noChangeAspect="1"/>
          </p:cNvPicPr>
          <p:nvPr/>
        </p:nvPicPr>
        <p:blipFill>
          <a:blip r:embed="rId5"/>
          <a:stretch>
            <a:fillRect/>
          </a:stretch>
        </p:blipFill>
        <p:spPr>
          <a:xfrm>
            <a:off x="8363823" y="872712"/>
            <a:ext cx="1720868" cy="1159662"/>
          </a:xfrm>
          <a:prstGeom prst="rect">
            <a:avLst/>
          </a:prstGeom>
        </p:spPr>
      </p:pic>
    </p:spTree>
    <p:extLst>
      <p:ext uri="{BB962C8B-B14F-4D97-AF65-F5344CB8AC3E}">
        <p14:creationId xmlns:p14="http://schemas.microsoft.com/office/powerpoint/2010/main" val="1931578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597E8-C939-9E14-86EF-F2E1E892C3C9}"/>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21712270-4816-C7C9-3881-CDB0DE1F661C}"/>
              </a:ext>
            </a:extLst>
          </p:cNvPr>
          <p:cNvPicPr>
            <a:picLocks noChangeAspect="1"/>
          </p:cNvPicPr>
          <p:nvPr/>
        </p:nvPicPr>
        <p:blipFill>
          <a:blip r:embed="rId2"/>
          <a:stretch>
            <a:fillRect/>
          </a:stretch>
        </p:blipFill>
        <p:spPr>
          <a:xfrm>
            <a:off x="6191250" y="0"/>
            <a:ext cx="6000750" cy="6858000"/>
          </a:xfrm>
          <a:prstGeom prst="rect">
            <a:avLst/>
          </a:prstGeom>
        </p:spPr>
      </p:pic>
      <p:pic>
        <p:nvPicPr>
          <p:cNvPr id="8" name="Picture 7">
            <a:extLst>
              <a:ext uri="{FF2B5EF4-FFF2-40B4-BE49-F238E27FC236}">
                <a16:creationId xmlns:a16="http://schemas.microsoft.com/office/drawing/2014/main" id="{38D2B815-0B8E-E4BD-D00B-2BAA165CCB93}"/>
              </a:ext>
            </a:extLst>
          </p:cNvPr>
          <p:cNvPicPr>
            <a:picLocks noChangeAspect="1"/>
          </p:cNvPicPr>
          <p:nvPr/>
        </p:nvPicPr>
        <p:blipFill>
          <a:blip r:embed="rId3"/>
          <a:srcRect l="1819" t="56266" r="1398" b="1467"/>
          <a:stretch>
            <a:fillRect/>
          </a:stretch>
        </p:blipFill>
        <p:spPr>
          <a:xfrm>
            <a:off x="82296" y="3858768"/>
            <a:ext cx="4379976" cy="2898648"/>
          </a:xfrm>
          <a:prstGeom prst="rect">
            <a:avLst/>
          </a:prstGeom>
        </p:spPr>
      </p:pic>
      <p:sp>
        <p:nvSpPr>
          <p:cNvPr id="4" name="Oval 3">
            <a:extLst>
              <a:ext uri="{FF2B5EF4-FFF2-40B4-BE49-F238E27FC236}">
                <a16:creationId xmlns:a16="http://schemas.microsoft.com/office/drawing/2014/main" id="{5200EBAE-71BD-8882-4AC0-85B72BEF9BCC}"/>
              </a:ext>
            </a:extLst>
          </p:cNvPr>
          <p:cNvSpPr/>
          <p:nvPr/>
        </p:nvSpPr>
        <p:spPr>
          <a:xfrm>
            <a:off x="516594" y="5038095"/>
            <a:ext cx="508959" cy="132556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E5F52F6-DCCA-A02F-EE9A-E1E9AE15EA5D}"/>
              </a:ext>
            </a:extLst>
          </p:cNvPr>
          <p:cNvSpPr txBox="1"/>
          <p:nvPr/>
        </p:nvSpPr>
        <p:spPr>
          <a:xfrm>
            <a:off x="10106794" y="775256"/>
            <a:ext cx="955376" cy="369332"/>
          </a:xfrm>
          <a:prstGeom prst="rect">
            <a:avLst/>
          </a:prstGeom>
          <a:noFill/>
        </p:spPr>
        <p:txBody>
          <a:bodyPr wrap="square">
            <a:spAutoFit/>
          </a:bodyPr>
          <a:lstStyle/>
          <a:p>
            <a:r>
              <a:rPr lang="en-US" dirty="0"/>
              <a:t>Tl-208</a:t>
            </a:r>
          </a:p>
        </p:txBody>
      </p:sp>
      <p:sp>
        <p:nvSpPr>
          <p:cNvPr id="11" name="TextBox 10">
            <a:extLst>
              <a:ext uri="{FF2B5EF4-FFF2-40B4-BE49-F238E27FC236}">
                <a16:creationId xmlns:a16="http://schemas.microsoft.com/office/drawing/2014/main" id="{9F587991-2650-0037-4BDD-A486A77C93FA}"/>
              </a:ext>
            </a:extLst>
          </p:cNvPr>
          <p:cNvSpPr txBox="1"/>
          <p:nvPr/>
        </p:nvSpPr>
        <p:spPr>
          <a:xfrm>
            <a:off x="7134190" y="1349248"/>
            <a:ext cx="938123" cy="369332"/>
          </a:xfrm>
          <a:prstGeom prst="rect">
            <a:avLst/>
          </a:prstGeom>
          <a:noFill/>
        </p:spPr>
        <p:txBody>
          <a:bodyPr wrap="square">
            <a:spAutoFit/>
          </a:bodyPr>
          <a:lstStyle/>
          <a:p>
            <a:r>
              <a:rPr lang="en-US" dirty="0"/>
              <a:t>Ac-228</a:t>
            </a:r>
          </a:p>
        </p:txBody>
      </p:sp>
      <p:sp>
        <p:nvSpPr>
          <p:cNvPr id="12" name="Content Placeholder 2">
            <a:extLst>
              <a:ext uri="{FF2B5EF4-FFF2-40B4-BE49-F238E27FC236}">
                <a16:creationId xmlns:a16="http://schemas.microsoft.com/office/drawing/2014/main" id="{8C6E7F3B-3883-3AD1-C7CF-E68ECB18B28B}"/>
              </a:ext>
            </a:extLst>
          </p:cNvPr>
          <p:cNvSpPr txBox="1">
            <a:spLocks/>
          </p:cNvSpPr>
          <p:nvPr/>
        </p:nvSpPr>
        <p:spPr>
          <a:xfrm>
            <a:off x="805579" y="523747"/>
            <a:ext cx="509230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Height:  77.0068 +- 15.7668</a:t>
            </a:r>
          </a:p>
          <a:p>
            <a:r>
              <a:rPr lang="en-US" dirty="0"/>
              <a:t>Mean: 806.700 +- 0.508</a:t>
            </a:r>
          </a:p>
          <a:p>
            <a:r>
              <a:rPr lang="en-US" dirty="0"/>
              <a:t>Sigma: 0.790027 +- fixed</a:t>
            </a:r>
          </a:p>
          <a:p>
            <a:r>
              <a:rPr lang="en-US" dirty="0"/>
              <a:t>NOTE: this peak is seen in </a:t>
            </a:r>
            <a:r>
              <a:rPr lang="en-US" dirty="0" err="1"/>
              <a:t>bg</a:t>
            </a:r>
            <a:r>
              <a:rPr lang="en-US" dirty="0"/>
              <a:t> runs in PXCT test runs from </a:t>
            </a:r>
          </a:p>
        </p:txBody>
      </p:sp>
    </p:spTree>
    <p:extLst>
      <p:ext uri="{BB962C8B-B14F-4D97-AF65-F5344CB8AC3E}">
        <p14:creationId xmlns:p14="http://schemas.microsoft.com/office/powerpoint/2010/main" val="1467770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2566</TotalTime>
  <Words>4149</Words>
  <Application>Microsoft Office PowerPoint</Application>
  <PresentationFormat>Widescreen</PresentationFormat>
  <Paragraphs>411</Paragraphs>
  <Slides>29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Aptos</vt:lpstr>
      <vt:lpstr>Aptos Display</vt:lpstr>
      <vt:lpstr>Arial</vt:lpstr>
      <vt:lpstr>Office Theme</vt:lpstr>
      <vt:lpstr>Indiv. Meeting</vt:lpstr>
      <vt:lpstr>Improved gamma fits</vt:lpstr>
      <vt:lpstr>PowerPoint Presentation</vt:lpstr>
      <vt:lpstr>We see no 550 keV peak in the bg run</vt:lpstr>
      <vt:lpstr>Fitted bg run</vt:lpstr>
      <vt:lpstr>PowerPoint Presentation</vt:lpstr>
      <vt:lpstr>PowerPoint Presentation</vt:lpstr>
      <vt:lpstr>PowerPoint Presentation</vt:lpstr>
      <vt:lpstr>PowerPoint Presentation</vt:lpstr>
      <vt:lpstr>PowerPoint Presentation</vt:lpstr>
      <vt:lpstr>We see this ~805 keV peak in the bg data, likely  Bi-214, the strongest bg in that region</vt:lpstr>
      <vt:lpstr>So let’s fit the bg data to get relative intensities</vt:lpstr>
      <vt:lpstr>PowerPoint Presentation</vt:lpstr>
      <vt:lpstr>PowerPoint Presentation</vt:lpstr>
      <vt:lpstr>PowerPoint Presentation</vt:lpstr>
      <vt:lpstr>Fitting Events (example)</vt:lpstr>
      <vt:lpstr>PowerPoint Presentation</vt:lpstr>
      <vt:lpstr>Event 22, ABNORMAL_TERMINATION_IN_LNSRCH</vt:lpstr>
      <vt:lpstr>PowerPoint Presentation</vt:lpstr>
      <vt:lpstr>ATTPCROOT 220Rn Decay Energy Plots</vt:lpstr>
      <vt:lpstr>PowerPoint Presentation</vt:lpstr>
      <vt:lpstr>No good, constrain sigma and fit tails to fix</vt:lpstr>
      <vt:lpstr>RvE hist and fitting with and w/o veto condition</vt:lpstr>
      <vt:lpstr>w/o veto</vt:lpstr>
      <vt:lpstr>w/o veto</vt:lpstr>
      <vt:lpstr>Veto &lt; 300</vt:lpstr>
      <vt:lpstr>Veto &lt; 300</vt:lpstr>
      <vt:lpstr>Veto &lt; 300 (zoom)</vt:lpstr>
      <vt:lpstr>Write a script that updates the dxy vs dz plot when a new fit is completed</vt:lpstr>
    </vt:vector>
  </TitlesOfParts>
  <Company>MSU - FRIB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Dopfer, Joseph</dc:creator>
  <cp:lastModifiedBy>Dopfer, Joseph</cp:lastModifiedBy>
  <cp:revision>9</cp:revision>
  <dcterms:created xsi:type="dcterms:W3CDTF">2025-09-24T21:10:13Z</dcterms:created>
  <dcterms:modified xsi:type="dcterms:W3CDTF">2025-09-26T15:56:49Z</dcterms:modified>
</cp:coreProperties>
</file>